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8" r:id="rId3"/>
    <p:sldId id="257" r:id="rId4"/>
    <p:sldId id="259" r:id="rId5"/>
    <p:sldId id="260" r:id="rId6"/>
    <p:sldId id="261" r:id="rId7"/>
    <p:sldId id="263" r:id="rId8"/>
    <p:sldId id="262" r:id="rId9"/>
    <p:sldId id="264" r:id="rId10"/>
    <p:sldId id="266" r:id="rId11"/>
    <p:sldId id="267" r:id="rId12"/>
    <p:sldId id="268" r:id="rId13"/>
    <p:sldId id="269" r:id="rId14"/>
    <p:sldId id="270" r:id="rId15"/>
    <p:sldId id="271" r:id="rId16"/>
  </p:sldIdLst>
  <p:sldSz cx="9144000" cy="5143500" type="screen16x9"/>
  <p:notesSz cx="6858000" cy="9144000"/>
  <p:embeddedFontLst>
    <p:embeddedFont>
      <p:font typeface="Amatic SC" pitchFamily="2" charset="-79"/>
      <p:regular r:id="rId18"/>
      <p:bold r:id="rId19"/>
    </p:embeddedFont>
    <p:embeddedFont>
      <p:font typeface="Average" panose="02000503040000020003" pitchFamily="2" charset="77"/>
      <p:regular r:id="rId20"/>
    </p:embeddedFont>
    <p:embeddedFont>
      <p:font typeface="Calibri" panose="020F0502020204030204" pitchFamily="34" charset="0"/>
      <p:regular r:id="rId21"/>
      <p:bold r:id="rId22"/>
      <p:italic r:id="rId23"/>
      <p:boldItalic r:id="rId24"/>
    </p:embeddedFont>
    <p:embeddedFont>
      <p:font typeface="Nunito" pitchFamily="2" charset="77"/>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glROlaUbuwshEQH7BipUhkgPoxi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7"/>
  </p:normalViewPr>
  <p:slideViewPr>
    <p:cSldViewPr snapToGrid="0">
      <p:cViewPr varScale="1">
        <p:scale>
          <a:sx n="139" d="100"/>
          <a:sy n="139" d="100"/>
        </p:scale>
        <p:origin x="84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2.jpg>
</file>

<file path=ppt/media/image3.jpg>
</file>

<file path=ppt/media/image4.jp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-just the research question</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9" name="Google Shape;13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https://www.finder.com/uk/london-crime-statistics</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GB"/>
              <a:t>Alaric - acknowledge limitations and try to find another source, address the issue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Camilla </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GB"/>
              <a:t>Mapping in visualization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2" name="Google Shape;162;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Scatter plot ? </a:t>
            </a:r>
            <a:endParaRPr/>
          </a:p>
          <a:p>
            <a:pPr marL="0" lvl="0" indent="0" algn="l" rtl="0">
              <a:lnSpc>
                <a:spcPct val="100000"/>
              </a:lnSpc>
              <a:spcBef>
                <a:spcPts val="0"/>
              </a:spcBef>
              <a:spcAft>
                <a:spcPts val="0"/>
              </a:spcAft>
              <a:buSzPts val="1100"/>
              <a:buNone/>
            </a:pPr>
            <a:r>
              <a:rPr lang="en-GB"/>
              <a:t>Alaric </a:t>
            </a:r>
            <a:endParaRPr/>
          </a:p>
          <a:p>
            <a:pPr marL="0" lvl="0" indent="0" algn="l" rtl="0">
              <a:lnSpc>
                <a:spcPct val="100000"/>
              </a:lnSpc>
              <a:spcBef>
                <a:spcPts val="0"/>
              </a:spcBef>
              <a:spcAft>
                <a:spcPts val="0"/>
              </a:spcAft>
              <a:buSzPts val="1100"/>
              <a:buNone/>
            </a:pPr>
            <a:r>
              <a:rPr lang="en-GB"/>
              <a:t>See drive </a:t>
            </a:r>
            <a:endParaRPr/>
          </a:p>
          <a:p>
            <a:pPr marL="0" lvl="0" indent="0" algn="l" rtl="0">
              <a:lnSpc>
                <a:spcPct val="100000"/>
              </a:lnSpc>
              <a:spcBef>
                <a:spcPts val="0"/>
              </a:spcBef>
              <a:spcAft>
                <a:spcPts val="0"/>
              </a:spcAft>
              <a:buSzPts val="1100"/>
              <a:buNone/>
            </a:pPr>
            <a:r>
              <a:rPr lang="en-GB"/>
              <a:t>Mapping - explain how we will do this, mention program we are using </a:t>
            </a:r>
            <a:endParaRPr/>
          </a:p>
          <a:p>
            <a:pPr marL="0" lvl="0" indent="0" algn="l" rtl="0">
              <a:lnSpc>
                <a:spcPct val="100000"/>
              </a:lnSpc>
              <a:spcBef>
                <a:spcPts val="0"/>
              </a:spcBef>
              <a:spcAft>
                <a:spcPts val="0"/>
              </a:spcAft>
              <a:buSzPts val="1100"/>
              <a:buNone/>
            </a:pPr>
            <a:r>
              <a:rPr lang="en-GB"/>
              <a:t>Trend over time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 name="Google Shape;169;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Everyone on their own part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5" name="Google Shape;17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Pei</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Everyone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sz="700">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 name="Google Shape;6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a213ad49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a213ad49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 name="Google Shape;88;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Maybe too much info for slides </a:t>
            </a:r>
            <a:endParaRPr/>
          </a:p>
          <a:p>
            <a:pPr marL="0" lvl="0" indent="0" algn="l" rtl="0">
              <a:lnSpc>
                <a:spcPct val="100000"/>
              </a:lnSpc>
              <a:spcBef>
                <a:spcPts val="0"/>
              </a:spcBef>
              <a:spcAft>
                <a:spcPts val="0"/>
              </a:spcAft>
              <a:buSzPts val="1100"/>
              <a:buNone/>
            </a:pPr>
            <a:r>
              <a:rPr lang="en-GB"/>
              <a:t>Just keywords for slides (write our script separately) </a:t>
            </a:r>
            <a:endParaRPr/>
          </a:p>
          <a:p>
            <a:pPr marL="0" lvl="0" indent="0" algn="l" rtl="0">
              <a:lnSpc>
                <a:spcPct val="100000"/>
              </a:lnSpc>
              <a:spcBef>
                <a:spcPts val="0"/>
              </a:spcBef>
              <a:spcAft>
                <a:spcPts val="0"/>
              </a:spcAft>
              <a:buSzPts val="1100"/>
              <a:buNone/>
            </a:pPr>
            <a:r>
              <a:rPr lang="en-GB"/>
              <a:t>JANA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sz="900"/>
              <a:t>“</a:t>
            </a:r>
            <a:r>
              <a:rPr lang="en-GB" sz="1000">
                <a:highlight>
                  <a:srgbClr val="FFFFFF"/>
                </a:highlight>
                <a:latin typeface="Times New Roman"/>
                <a:ea typeface="Times New Roman"/>
                <a:cs typeface="Times New Roman"/>
                <a:sym typeface="Times New Roman"/>
              </a:rPr>
              <a:t> These decisions of pretrial release, probation, and parole have traditionally been addressed daily, but they could well take a different form in the context of the virus. The concern about contagion puts additional weight favoring release in order to reduce the density in the inevitably crowded prison or jail environments.” </a:t>
            </a:r>
            <a:r>
              <a:rPr lang="en-GB">
                <a:latin typeface="Nunito"/>
                <a:ea typeface="Nunito"/>
                <a:cs typeface="Nunito"/>
                <a:sym typeface="Nunito"/>
              </a:rPr>
              <a:t>(Miller and Blumstein 2020)</a:t>
            </a:r>
            <a:endParaRPr>
              <a:latin typeface="Nunito"/>
              <a:ea typeface="Nunito"/>
              <a:cs typeface="Nunito"/>
              <a:sym typeface="Nunito"/>
            </a:endParaRPr>
          </a:p>
          <a:p>
            <a:pPr marL="0" lvl="0" indent="0" algn="l" rtl="0">
              <a:lnSpc>
                <a:spcPct val="100000"/>
              </a:lnSpc>
              <a:spcBef>
                <a:spcPts val="0"/>
              </a:spcBef>
              <a:spcAft>
                <a:spcPts val="0"/>
              </a:spcAft>
              <a:buSzPts val="1100"/>
              <a:buNone/>
            </a:pPr>
            <a:endParaRPr sz="1000">
              <a:highlight>
                <a:srgbClr val="FFFFFF"/>
              </a:highlight>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Camilla </a:t>
            </a:r>
            <a:endParaRPr/>
          </a:p>
          <a:p>
            <a:pPr marL="0" lvl="0" indent="0" algn="l" rtl="0">
              <a:lnSpc>
                <a:spcPct val="100000"/>
              </a:lnSpc>
              <a:spcBef>
                <a:spcPts val="0"/>
              </a:spcBef>
              <a:spcAft>
                <a:spcPts val="0"/>
              </a:spcAft>
              <a:buSzPts val="1100"/>
              <a:buNone/>
            </a:pPr>
            <a:r>
              <a:rPr lang="en-GB"/>
              <a:t>Commercial vs residential </a:t>
            </a:r>
            <a:endParaRPr/>
          </a:p>
          <a:p>
            <a:pPr marL="0" lvl="0" indent="0" algn="just" rtl="0">
              <a:lnSpc>
                <a:spcPct val="115000"/>
              </a:lnSpc>
              <a:spcBef>
                <a:spcPts val="0"/>
              </a:spcBef>
              <a:spcAft>
                <a:spcPts val="0"/>
              </a:spcAft>
              <a:buSzPts val="1100"/>
              <a:buNone/>
            </a:pPr>
            <a:r>
              <a:rPr lang="en-GB"/>
              <a:t>Study by Ashby (2020) found that in Chicago, Los Angeles, and Memphis the frequency of burglary was around half compared to what it was expected to be if covid19 never occurred. However, Austin, Louisville and Minneapolis did not experience a decrease. Moreover, out of the 11 cities that saw a decrease in burglary, in only one was the difference statistically significant. . However, Austin, Louisville and Minneapolis did not experience a decrease. Moreover, out of the 11 cities that saw a decrease in burglary, in only one was the difference statistically significant. </a:t>
            </a:r>
            <a:endParaRPr/>
          </a:p>
          <a:p>
            <a:pPr marL="0" lvl="0" indent="0" algn="just" rtl="0">
              <a:lnSpc>
                <a:spcPct val="115000"/>
              </a:lnSpc>
              <a:spcBef>
                <a:spcPts val="0"/>
              </a:spcBef>
              <a:spcAft>
                <a:spcPts val="0"/>
              </a:spcAft>
              <a:buSzPts val="1100"/>
              <a:buNone/>
            </a:pPr>
            <a:r>
              <a:rPr lang="en-GB"/>
              <a:t>A study done by Hodgkinson and Andresen looked found an increase in commercial burglaries, since owners and employees were not able anymore to act as capable guardians, while residential burglary showed no obvious change. </a:t>
            </a:r>
            <a:endParaRPr/>
          </a:p>
          <a:p>
            <a:pPr marL="0" lvl="0" indent="0" algn="just" rtl="0">
              <a:lnSpc>
                <a:spcPct val="115000"/>
              </a:lnSpc>
              <a:spcBef>
                <a:spcPts val="0"/>
              </a:spcBef>
              <a:spcAft>
                <a:spcPts val="0"/>
              </a:spcAft>
              <a:buClr>
                <a:schemeClr val="dk1"/>
              </a:buClr>
              <a:buSzPts val="1100"/>
              <a:buFont typeface="Arial"/>
              <a:buNone/>
            </a:pPr>
            <a:r>
              <a:rPr lang="en-GB"/>
              <a:t>The inconsistency of this trend suggests that more research should be conducted around this topic. </a:t>
            </a:r>
            <a:endParaRPr/>
          </a:p>
          <a:p>
            <a:pPr marL="0" lvl="0" indent="0" algn="just" rtl="0">
              <a:lnSpc>
                <a:spcPct val="115000"/>
              </a:lnSpc>
              <a:spcBef>
                <a:spcPts val="0"/>
              </a:spcBef>
              <a:spcAft>
                <a:spcPts val="0"/>
              </a:spcAft>
              <a:buSzPts val="1100"/>
              <a:buNone/>
            </a:pPr>
            <a:endParaRPr/>
          </a:p>
          <a:p>
            <a:pPr marL="0" lvl="0" indent="0" algn="just" rtl="0">
              <a:lnSpc>
                <a:spcPct val="115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Tiphaine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0"/>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0"/>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29"/>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9"/>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7" name="Google Shape;4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2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6" name="Google Shape;16;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
        <p:cNvGrpSpPr/>
        <p:nvPr/>
      </p:nvGrpSpPr>
      <p:grpSpPr>
        <a:xfrm>
          <a:off x="0" y="0"/>
          <a:ext cx="0" cy="0"/>
          <a:chOff x="0" y="0"/>
          <a:chExt cx="0" cy="0"/>
        </a:xfrm>
      </p:grpSpPr>
      <p:sp>
        <p:nvSpPr>
          <p:cNvPr id="18" name="Google Shape;18;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9" name="Google Shape;19;p2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0" name="Google Shape;20;p2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1" name="Google Shape;21;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2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4" name="Google Shape;24;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2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25"/>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26"/>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27"/>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27"/>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27"/>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Clr>
                <a:schemeClr val="dk1"/>
              </a:buClr>
              <a:buSzPts val="1800"/>
              <a:buChar char="●"/>
              <a:defRPr>
                <a:solidFill>
                  <a:schemeClr val="dk1"/>
                </a:solidFill>
              </a:defRPr>
            </a:lvl1pPr>
            <a:lvl2pPr marL="914400" lvl="1" indent="-317500" algn="l">
              <a:lnSpc>
                <a:spcPct val="115000"/>
              </a:lnSpc>
              <a:spcBef>
                <a:spcPts val="1600"/>
              </a:spcBef>
              <a:spcAft>
                <a:spcPts val="0"/>
              </a:spcAft>
              <a:buClr>
                <a:schemeClr val="dk1"/>
              </a:buClr>
              <a:buSzPts val="1400"/>
              <a:buChar char="○"/>
              <a:defRPr>
                <a:solidFill>
                  <a:schemeClr val="dk1"/>
                </a:solidFill>
              </a:defRPr>
            </a:lvl2pPr>
            <a:lvl3pPr marL="1371600" lvl="2" indent="-317500" algn="l">
              <a:lnSpc>
                <a:spcPct val="115000"/>
              </a:lnSpc>
              <a:spcBef>
                <a:spcPts val="1600"/>
              </a:spcBef>
              <a:spcAft>
                <a:spcPts val="0"/>
              </a:spcAft>
              <a:buClr>
                <a:schemeClr val="dk1"/>
              </a:buClr>
              <a:buSzPts val="1400"/>
              <a:buChar char="■"/>
              <a:defRPr>
                <a:solidFill>
                  <a:schemeClr val="dk1"/>
                </a:solidFill>
              </a:defRPr>
            </a:lvl3pPr>
            <a:lvl4pPr marL="1828800" lvl="3" indent="-317500" algn="l">
              <a:lnSpc>
                <a:spcPct val="115000"/>
              </a:lnSpc>
              <a:spcBef>
                <a:spcPts val="1600"/>
              </a:spcBef>
              <a:spcAft>
                <a:spcPts val="0"/>
              </a:spcAft>
              <a:buClr>
                <a:schemeClr val="dk1"/>
              </a:buClr>
              <a:buSzPts val="1400"/>
              <a:buChar char="●"/>
              <a:defRPr>
                <a:solidFill>
                  <a:schemeClr val="dk1"/>
                </a:solidFill>
              </a:defRPr>
            </a:lvl4pPr>
            <a:lvl5pPr marL="2286000" lvl="4" indent="-317500" algn="l">
              <a:lnSpc>
                <a:spcPct val="115000"/>
              </a:lnSpc>
              <a:spcBef>
                <a:spcPts val="1600"/>
              </a:spcBef>
              <a:spcAft>
                <a:spcPts val="0"/>
              </a:spcAft>
              <a:buClr>
                <a:schemeClr val="dk1"/>
              </a:buClr>
              <a:buSzPts val="1400"/>
              <a:buChar char="○"/>
              <a:defRPr>
                <a:solidFill>
                  <a:schemeClr val="dk1"/>
                </a:solidFill>
              </a:defRPr>
            </a:lvl5pPr>
            <a:lvl6pPr marL="2743200" lvl="5" indent="-317500" algn="l">
              <a:lnSpc>
                <a:spcPct val="115000"/>
              </a:lnSpc>
              <a:spcBef>
                <a:spcPts val="1600"/>
              </a:spcBef>
              <a:spcAft>
                <a:spcPts val="0"/>
              </a:spcAft>
              <a:buClr>
                <a:schemeClr val="dk1"/>
              </a:buClr>
              <a:buSzPts val="1400"/>
              <a:buChar char="■"/>
              <a:defRPr>
                <a:solidFill>
                  <a:schemeClr val="dk1"/>
                </a:solidFill>
              </a:defRPr>
            </a:lvl6pPr>
            <a:lvl7pPr marL="3200400" lvl="6" indent="-317500" algn="l">
              <a:lnSpc>
                <a:spcPct val="115000"/>
              </a:lnSpc>
              <a:spcBef>
                <a:spcPts val="1600"/>
              </a:spcBef>
              <a:spcAft>
                <a:spcPts val="0"/>
              </a:spcAft>
              <a:buClr>
                <a:schemeClr val="dk1"/>
              </a:buClr>
              <a:buSzPts val="1400"/>
              <a:buChar char="●"/>
              <a:defRPr>
                <a:solidFill>
                  <a:schemeClr val="dk1"/>
                </a:solidFill>
              </a:defRPr>
            </a:lvl7pPr>
            <a:lvl8pPr marL="3657600" lvl="7" indent="-317500" algn="l">
              <a:lnSpc>
                <a:spcPct val="115000"/>
              </a:lnSpc>
              <a:spcBef>
                <a:spcPts val="1600"/>
              </a:spcBef>
              <a:spcAft>
                <a:spcPts val="0"/>
              </a:spcAft>
              <a:buClr>
                <a:schemeClr val="dk1"/>
              </a:buClr>
              <a:buSzPts val="1400"/>
              <a:buChar char="○"/>
              <a:defRPr>
                <a:solidFill>
                  <a:schemeClr val="dk1"/>
                </a:solidFill>
              </a:defRPr>
            </a:lvl8pPr>
            <a:lvl9pPr marL="4114800" lvl="8" indent="-317500" algn="l">
              <a:lnSpc>
                <a:spcPct val="115000"/>
              </a:lnSpc>
              <a:spcBef>
                <a:spcPts val="1600"/>
              </a:spcBef>
              <a:spcAft>
                <a:spcPts val="1600"/>
              </a:spcAft>
              <a:buClr>
                <a:schemeClr val="dk1"/>
              </a:buClr>
              <a:buSzPts val="1400"/>
              <a:buChar char="■"/>
              <a:defRPr>
                <a:solidFill>
                  <a:schemeClr val="dk1"/>
                </a:solidFill>
              </a:defRPr>
            </a:lvl9pPr>
          </a:lstStyle>
          <a:p>
            <a:endParaRPr/>
          </a:p>
        </p:txBody>
      </p:sp>
      <p:sp>
        <p:nvSpPr>
          <p:cNvPr id="40" name="Google Shape;40;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2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rgbClr val="000000"/>
        </a:solidFill>
        <a:effectLst/>
      </p:bgPr>
    </p:bg>
    <p:spTree>
      <p:nvGrpSpPr>
        <p:cNvPr id="1" name="Shape 5"/>
        <p:cNvGrpSpPr/>
        <p:nvPr/>
      </p:nvGrpSpPr>
      <p:grpSpPr>
        <a:xfrm>
          <a:off x="0" y="0"/>
          <a:ext cx="0" cy="0"/>
          <a:chOff x="0" y="0"/>
          <a:chExt cx="0" cy="0"/>
        </a:xfrm>
      </p:grpSpPr>
      <p:sp>
        <p:nvSpPr>
          <p:cNvPr id="6" name="Google Shape;6;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lt2"/>
              </a:buClr>
              <a:buSzPts val="1800"/>
              <a:buFont typeface="Arial"/>
              <a:buChar char="●"/>
              <a:defRPr sz="1800" b="0" i="0" u="none" strike="noStrike" cap="none">
                <a:solidFill>
                  <a:schemeClr val="lt2"/>
                </a:solidFill>
                <a:latin typeface="Arial"/>
                <a:ea typeface="Arial"/>
                <a:cs typeface="Arial"/>
                <a:sym typeface="Arial"/>
              </a:defRPr>
            </a:lvl1pPr>
            <a:lvl2pPr marL="914400" marR="0" lvl="1" indent="-317500" algn="l" rtl="0">
              <a:lnSpc>
                <a:spcPct val="115000"/>
              </a:lnSpc>
              <a:spcBef>
                <a:spcPts val="160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2pPr>
            <a:lvl3pPr marL="1371600" marR="0" lvl="2" indent="-317500" algn="l" rtl="0">
              <a:lnSpc>
                <a:spcPct val="115000"/>
              </a:lnSpc>
              <a:spcBef>
                <a:spcPts val="160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3pPr>
            <a:lvl4pPr marL="1828800" marR="0" lvl="3" indent="-317500" algn="l" rtl="0">
              <a:lnSpc>
                <a:spcPct val="115000"/>
              </a:lnSpc>
              <a:spcBef>
                <a:spcPts val="160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4pPr>
            <a:lvl5pPr marL="2286000" marR="0" lvl="4" indent="-317500" algn="l" rtl="0">
              <a:lnSpc>
                <a:spcPct val="115000"/>
              </a:lnSpc>
              <a:spcBef>
                <a:spcPts val="160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5pPr>
            <a:lvl6pPr marL="2743200" marR="0" lvl="5" indent="-317500" algn="l" rtl="0">
              <a:lnSpc>
                <a:spcPct val="115000"/>
              </a:lnSpc>
              <a:spcBef>
                <a:spcPts val="160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6pPr>
            <a:lvl7pPr marL="3200400" marR="0" lvl="6" indent="-317500" algn="l" rtl="0">
              <a:lnSpc>
                <a:spcPct val="115000"/>
              </a:lnSpc>
              <a:spcBef>
                <a:spcPts val="160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7pPr>
            <a:lvl8pPr marL="3657600" marR="0" lvl="7" indent="-317500" algn="l" rtl="0">
              <a:lnSpc>
                <a:spcPct val="115000"/>
              </a:lnSpc>
              <a:spcBef>
                <a:spcPts val="160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8pPr>
            <a:lvl9pPr marL="4114800" marR="0" lvl="8" indent="-317500" algn="l" rtl="0">
              <a:lnSpc>
                <a:spcPct val="115000"/>
              </a:lnSpc>
              <a:spcBef>
                <a:spcPts val="1600"/>
              </a:spcBef>
              <a:spcAft>
                <a:spcPts val="1600"/>
              </a:spcAft>
              <a:buClr>
                <a:schemeClr val="lt2"/>
              </a:buClr>
              <a:buSzPts val="1400"/>
              <a:buFont typeface="Arial"/>
              <a:buChar char="■"/>
              <a:defRPr sz="1400" b="0" i="0" u="none" strike="noStrike" cap="none">
                <a:solidFill>
                  <a:schemeClr val="lt2"/>
                </a:solidFill>
                <a:latin typeface="Arial"/>
                <a:ea typeface="Arial"/>
                <a:cs typeface="Arial"/>
                <a:sym typeface="Arial"/>
              </a:defRPr>
            </a:lvl9pPr>
          </a:lstStyle>
          <a:p>
            <a:endParaRPr/>
          </a:p>
        </p:txBody>
      </p:sp>
      <p:sp>
        <p:nvSpPr>
          <p:cNvPr id="8" name="Google Shape;8;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‹N°›</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oudinalaric.wixsite.com/crimeandcovid?fbclid=IwAR2VgqJwp48k-LWLd4G8tI8UxwmnBZr2_V2tHXPevlCLFEFOsxZkBJNo2b4"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hyperlink" Target="http://www.legislation.gov.uk/"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hyperlink" Target="https://www.bbc.co.uk/news/uk-48343369" TargetMode="External"/><Relationship Id="rId4" Type="http://schemas.openxmlformats.org/officeDocument/2006/relationships/hyperlink" Target="https://wdr.unodc.org/wdr2020/field/WDR20_BOOKLET_1.pdf"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a:t>tbc</a:t>
            </a:r>
            <a:endParaRPr/>
          </a:p>
        </p:txBody>
      </p:sp>
      <p:pic>
        <p:nvPicPr>
          <p:cNvPr id="55" name="Google Shape;55;p1"/>
          <p:cNvPicPr preferRelativeResize="0"/>
          <p:nvPr/>
        </p:nvPicPr>
        <p:blipFill rotWithShape="1">
          <a:blip r:embed="rId3">
            <a:alphaModFix/>
          </a:blip>
          <a:srcRect/>
          <a:stretch/>
        </p:blipFill>
        <p:spPr>
          <a:xfrm>
            <a:off x="0" y="19"/>
            <a:ext cx="9144000" cy="5143481"/>
          </a:xfrm>
          <a:prstGeom prst="rect">
            <a:avLst/>
          </a:prstGeom>
          <a:noFill/>
          <a:ln>
            <a:noFill/>
          </a:ln>
          <a:effectLst>
            <a:outerShdw blurRad="57150" dist="19050" dir="5400000" algn="bl" rotWithShape="0">
              <a:srgbClr val="000000">
                <a:alpha val="49803"/>
              </a:srgbClr>
            </a:outerShdw>
          </a:effectLst>
        </p:spPr>
      </p:pic>
      <p:sp>
        <p:nvSpPr>
          <p:cNvPr id="56" name="Google Shape;56;p1"/>
          <p:cNvSpPr txBox="1"/>
          <p:nvPr/>
        </p:nvSpPr>
        <p:spPr>
          <a:xfrm>
            <a:off x="903175" y="918475"/>
            <a:ext cx="1224600" cy="1331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1"/>
          <p:cNvSpPr txBox="1"/>
          <p:nvPr/>
        </p:nvSpPr>
        <p:spPr>
          <a:xfrm>
            <a:off x="543750" y="474625"/>
            <a:ext cx="8056500" cy="2359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6500"/>
              <a:buFont typeface="Arial"/>
              <a:buNone/>
            </a:pPr>
            <a:r>
              <a:rPr lang="en-GB" sz="6500" b="1" i="0" u="none" strike="noStrike" cap="none">
                <a:solidFill>
                  <a:srgbClr val="B7FFF7"/>
                </a:solidFill>
                <a:latin typeface="Amatic SC"/>
                <a:ea typeface="Amatic SC"/>
                <a:cs typeface="Amatic SC"/>
                <a:sym typeface="Amatic SC"/>
              </a:rPr>
              <a:t>The influence of COVID-19 on different types of crime </a:t>
            </a:r>
            <a:endParaRPr sz="6500" b="1" i="0" u="none" strike="noStrike" cap="none">
              <a:solidFill>
                <a:srgbClr val="B7FFF7"/>
              </a:solidFill>
              <a:latin typeface="Amatic SC"/>
              <a:ea typeface="Amatic SC"/>
              <a:cs typeface="Amatic SC"/>
              <a:sym typeface="Amatic SC"/>
            </a:endParaRPr>
          </a:p>
          <a:p>
            <a:pPr marL="0" marR="0" lvl="0" indent="0" algn="ctr" rtl="0">
              <a:lnSpc>
                <a:spcPct val="100000"/>
              </a:lnSpc>
              <a:spcBef>
                <a:spcPts val="0"/>
              </a:spcBef>
              <a:spcAft>
                <a:spcPts val="0"/>
              </a:spcAft>
              <a:buClr>
                <a:srgbClr val="000000"/>
              </a:buClr>
              <a:buSzPts val="5300"/>
              <a:buFont typeface="Arial"/>
              <a:buNone/>
            </a:pPr>
            <a:endParaRPr sz="5300" b="0" i="0" u="none" strike="noStrike" cap="none">
              <a:solidFill>
                <a:schemeClr val="dk1"/>
              </a:solidFill>
              <a:latin typeface="Arial"/>
              <a:ea typeface="Arial"/>
              <a:cs typeface="Arial"/>
              <a:sym typeface="Arial"/>
            </a:endParaRPr>
          </a:p>
        </p:txBody>
      </p:sp>
      <p:sp>
        <p:nvSpPr>
          <p:cNvPr id="58" name="Google Shape;58;p1"/>
          <p:cNvSpPr txBox="1"/>
          <p:nvPr/>
        </p:nvSpPr>
        <p:spPr>
          <a:xfrm>
            <a:off x="365825" y="2908975"/>
            <a:ext cx="8205000" cy="642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000"/>
              <a:buFont typeface="Arial"/>
              <a:buNone/>
            </a:pPr>
            <a:r>
              <a:rPr lang="en-GB" sz="3000" b="0" i="0" u="none" strike="noStrike" cap="none">
                <a:solidFill>
                  <a:schemeClr val="dk1"/>
                </a:solidFill>
                <a:latin typeface="Calibri"/>
                <a:ea typeface="Calibri"/>
                <a:cs typeface="Calibri"/>
                <a:sym typeface="Calibri"/>
              </a:rPr>
              <a:t>Group 6</a:t>
            </a:r>
            <a:endParaRPr/>
          </a:p>
          <a:p>
            <a:pPr marL="0" marR="0" lvl="0" indent="0" algn="ctr" rtl="0">
              <a:lnSpc>
                <a:spcPct val="100000"/>
              </a:lnSpc>
              <a:spcBef>
                <a:spcPts val="0"/>
              </a:spcBef>
              <a:spcAft>
                <a:spcPts val="0"/>
              </a:spcAft>
              <a:buClr>
                <a:srgbClr val="000000"/>
              </a:buClr>
              <a:buSzPts val="2000"/>
              <a:buFont typeface="Arial"/>
              <a:buNone/>
            </a:pPr>
            <a:r>
              <a:rPr lang="en-GB" sz="2000" b="0" i="0" u="none" strike="noStrike" cap="none">
                <a:solidFill>
                  <a:schemeClr val="dk1"/>
                </a:solidFill>
                <a:latin typeface="Calibri"/>
                <a:ea typeface="Calibri"/>
                <a:cs typeface="Calibri"/>
                <a:sym typeface="Calibri"/>
              </a:rPr>
              <a:t>https://github.com/kongpeiyen/crime-rates</a:t>
            </a:r>
            <a:endParaRPr/>
          </a:p>
          <a:p>
            <a:pPr marL="0" marR="0" lvl="0" indent="0" algn="ctr" rtl="0">
              <a:lnSpc>
                <a:spcPct val="100000"/>
              </a:lnSpc>
              <a:spcBef>
                <a:spcPts val="0"/>
              </a:spcBef>
              <a:spcAft>
                <a:spcPts val="0"/>
              </a:spcAft>
              <a:buClr>
                <a:srgbClr val="000000"/>
              </a:buClr>
              <a:buSzPts val="3300"/>
              <a:buFont typeface="Arial"/>
              <a:buNone/>
            </a:pPr>
            <a:endParaRPr sz="3300" b="0" i="0" u="none" strike="noStrike" cap="none">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3"/>
          <p:cNvSpPr txBox="1">
            <a:spLocks noGrp="1"/>
          </p:cNvSpPr>
          <p:nvPr>
            <p:ph type="title"/>
          </p:nvPr>
        </p:nvSpPr>
        <p:spPr>
          <a:xfrm>
            <a:off x="311700" y="305250"/>
            <a:ext cx="8520600" cy="659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000" b="1">
                <a:latin typeface="Amatic SC"/>
                <a:ea typeface="Amatic SC"/>
                <a:cs typeface="Amatic SC"/>
                <a:sym typeface="Amatic SC"/>
              </a:rPr>
              <a:t>Data sources </a:t>
            </a:r>
            <a:endParaRPr sz="4000" b="1">
              <a:latin typeface="Amatic SC"/>
              <a:ea typeface="Amatic SC"/>
              <a:cs typeface="Amatic SC"/>
              <a:sym typeface="Amatic SC"/>
            </a:endParaRPr>
          </a:p>
        </p:txBody>
      </p:sp>
      <p:sp>
        <p:nvSpPr>
          <p:cNvPr id="142" name="Google Shape;142;p13"/>
          <p:cNvSpPr txBox="1">
            <a:spLocks noGrp="1"/>
          </p:cNvSpPr>
          <p:nvPr>
            <p:ph type="body" idx="1"/>
          </p:nvPr>
        </p:nvSpPr>
        <p:spPr>
          <a:xfrm>
            <a:off x="311700" y="1250325"/>
            <a:ext cx="5858579" cy="34164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Datasets from Metropolitan Police</a:t>
            </a:r>
            <a:endParaRPr/>
          </a:p>
          <a:p>
            <a:pPr marL="914400" lvl="1"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It shows the monthly level of crime per borough per crime type. (.csv)</a:t>
            </a:r>
            <a:endParaRPr/>
          </a:p>
          <a:p>
            <a:pPr marL="558800" lvl="1" indent="0" algn="l" rtl="0">
              <a:lnSpc>
                <a:spcPct val="115000"/>
              </a:lnSpc>
              <a:spcBef>
                <a:spcPts val="0"/>
              </a:spcBef>
              <a:spcAft>
                <a:spcPts val="0"/>
              </a:spcAft>
              <a:buClr>
                <a:srgbClr val="EFEFEF"/>
              </a:buClr>
              <a:buSzPts val="2000"/>
              <a:buNone/>
            </a:pPr>
            <a:endParaRPr sz="1600">
              <a:solidFill>
                <a:srgbClr val="EFEFEF"/>
              </a:solidFill>
              <a:latin typeface="Calibri"/>
              <a:ea typeface="Calibri"/>
              <a:cs typeface="Calibri"/>
              <a:sym typeface="Calibri"/>
            </a:endParaRPr>
          </a:p>
          <a:p>
            <a:pPr marL="457200" lvl="0"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Not many sources record the number of crimes apart from the Police.</a:t>
            </a:r>
            <a:br>
              <a:rPr lang="en-GB" sz="2000">
                <a:solidFill>
                  <a:srgbClr val="EFEFEF"/>
                </a:solidFill>
                <a:latin typeface="Calibri"/>
                <a:ea typeface="Calibri"/>
                <a:cs typeface="Calibri"/>
                <a:sym typeface="Calibri"/>
              </a:rPr>
            </a:br>
            <a:endParaRPr sz="2000">
              <a:solidFill>
                <a:srgbClr val="EFEFEF"/>
              </a:solidFill>
              <a:latin typeface="Calibri"/>
              <a:ea typeface="Calibri"/>
              <a:cs typeface="Calibri"/>
              <a:sym typeface="Calibri"/>
            </a:endParaRPr>
          </a:p>
          <a:p>
            <a:pPr marL="0" lvl="0" indent="0" algn="l" rtl="0">
              <a:lnSpc>
                <a:spcPct val="115000"/>
              </a:lnSpc>
              <a:spcBef>
                <a:spcPts val="0"/>
              </a:spcBef>
              <a:spcAft>
                <a:spcPts val="0"/>
              </a:spcAft>
              <a:buSzPts val="1800"/>
              <a:buNone/>
            </a:pPr>
            <a:endParaRPr sz="1300">
              <a:solidFill>
                <a:srgbClr val="EFEFEF"/>
              </a:solidFill>
              <a:latin typeface="Nunito"/>
              <a:ea typeface="Nunito"/>
              <a:cs typeface="Nunito"/>
              <a:sym typeface="Nunito"/>
            </a:endParaRPr>
          </a:p>
        </p:txBody>
      </p:sp>
      <p:sp>
        <p:nvSpPr>
          <p:cNvPr id="143" name="Google Shape;143;p13"/>
          <p:cNvSpPr txBox="1"/>
          <p:nvPr/>
        </p:nvSpPr>
        <p:spPr>
          <a:xfrm>
            <a:off x="643537" y="4113668"/>
            <a:ext cx="7856924" cy="400110"/>
          </a:xfrm>
          <a:prstGeom prst="rect">
            <a:avLst/>
          </a:prstGeom>
          <a:noFill/>
          <a:ln>
            <a:noFill/>
          </a:ln>
        </p:spPr>
        <p:txBody>
          <a:bodyPr spcFirstLastPara="1" wrap="square" lIns="91425" tIns="45700" rIns="91425" bIns="45700" anchor="t" anchorCtr="0">
            <a:spAutoFit/>
          </a:bodyPr>
          <a:lstStyle/>
          <a:p>
            <a:pPr marL="101600" marR="0" lvl="0" indent="0" algn="ctr" rtl="0">
              <a:lnSpc>
                <a:spcPct val="100000"/>
              </a:lnSpc>
              <a:spcBef>
                <a:spcPts val="0"/>
              </a:spcBef>
              <a:spcAft>
                <a:spcPts val="0"/>
              </a:spcAft>
              <a:buNone/>
            </a:pPr>
            <a:r>
              <a:rPr lang="en-GB" sz="2000" b="1" i="0" u="none" strike="noStrike" cap="none">
                <a:solidFill>
                  <a:srgbClr val="EFEFEF"/>
                </a:solidFill>
                <a:latin typeface="Calibri"/>
                <a:ea typeface="Calibri"/>
                <a:cs typeface="Calibri"/>
                <a:sym typeface="Calibri"/>
              </a:rPr>
              <a:t>Important note</a:t>
            </a:r>
            <a:r>
              <a:rPr lang="en-GB" sz="2000" b="0" i="0" u="none" strike="noStrike" cap="none">
                <a:solidFill>
                  <a:srgbClr val="EFEFEF"/>
                </a:solidFill>
                <a:latin typeface="Calibri"/>
                <a:ea typeface="Calibri"/>
                <a:cs typeface="Calibri"/>
                <a:sym typeface="Calibri"/>
              </a:rPr>
              <a:t>: this is our only data source!!!</a:t>
            </a:r>
            <a:endParaRPr/>
          </a:p>
        </p:txBody>
      </p:sp>
      <p:sp>
        <p:nvSpPr>
          <p:cNvPr id="144" name="Google Shape;144;p13"/>
          <p:cNvSpPr/>
          <p:nvPr/>
        </p:nvSpPr>
        <p:spPr>
          <a:xfrm>
            <a:off x="643537" y="3974811"/>
            <a:ext cx="7931845" cy="786129"/>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5" name="Google Shape;145;p13" descr="Metropolitan Police"/>
          <p:cNvPicPr preferRelativeResize="0"/>
          <p:nvPr/>
        </p:nvPicPr>
        <p:blipFill rotWithShape="1">
          <a:blip r:embed="rId3">
            <a:alphaModFix/>
          </a:blip>
          <a:srcRect t="25494" r="72051" b="25846"/>
          <a:stretch/>
        </p:blipFill>
        <p:spPr>
          <a:xfrm>
            <a:off x="6371301" y="1400731"/>
            <a:ext cx="1928138" cy="176233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4"/>
          <p:cNvSpPr txBox="1">
            <a:spLocks noGrp="1"/>
          </p:cNvSpPr>
          <p:nvPr>
            <p:ph type="title"/>
          </p:nvPr>
        </p:nvSpPr>
        <p:spPr>
          <a:xfrm>
            <a:off x="311700" y="118276"/>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000" b="1">
                <a:latin typeface="Amatic SC"/>
                <a:ea typeface="Amatic SC"/>
                <a:cs typeface="Amatic SC"/>
                <a:sym typeface="Amatic SC"/>
              </a:rPr>
              <a:t>Methods of analysing our data </a:t>
            </a:r>
            <a:endParaRPr sz="4000" b="1">
              <a:latin typeface="Amatic SC"/>
              <a:ea typeface="Amatic SC"/>
              <a:cs typeface="Amatic SC"/>
              <a:sym typeface="Amatic SC"/>
            </a:endParaRPr>
          </a:p>
        </p:txBody>
      </p:sp>
      <p:sp>
        <p:nvSpPr>
          <p:cNvPr id="151" name="Google Shape;151;p14"/>
          <p:cNvSpPr txBox="1">
            <a:spLocks noGrp="1"/>
          </p:cNvSpPr>
          <p:nvPr>
            <p:ph type="body" idx="1"/>
          </p:nvPr>
        </p:nvSpPr>
        <p:spPr>
          <a:xfrm>
            <a:off x="365488" y="1113782"/>
            <a:ext cx="3760838" cy="1127084"/>
          </a:xfrm>
          <a:prstGeom prst="rect">
            <a:avLst/>
          </a:prstGeom>
          <a:noFill/>
          <a:ln>
            <a:noFill/>
          </a:ln>
        </p:spPr>
        <p:txBody>
          <a:bodyPr spcFirstLastPara="1" wrap="square" lIns="91425" tIns="91425" rIns="91425" bIns="91425" anchor="t" anchorCtr="0">
            <a:noAutofit/>
          </a:bodyPr>
          <a:lstStyle/>
          <a:p>
            <a:pPr marL="107950" lvl="0" indent="0" algn="l" rtl="0">
              <a:lnSpc>
                <a:spcPct val="115000"/>
              </a:lnSpc>
              <a:spcBef>
                <a:spcPts val="0"/>
              </a:spcBef>
              <a:spcAft>
                <a:spcPts val="0"/>
              </a:spcAft>
              <a:buClr>
                <a:srgbClr val="EFEFEF"/>
              </a:buClr>
              <a:buSzPts val="1900"/>
              <a:buNone/>
            </a:pPr>
            <a:r>
              <a:rPr lang="en-GB" sz="3000" b="1">
                <a:solidFill>
                  <a:schemeClr val="accent1"/>
                </a:solidFill>
                <a:latin typeface="Amatic SC"/>
                <a:ea typeface="Amatic SC"/>
                <a:cs typeface="Amatic SC"/>
                <a:sym typeface="Amatic SC"/>
              </a:rPr>
              <a:t>1. Descriptive statistics</a:t>
            </a:r>
            <a:endParaRPr/>
          </a:p>
          <a:p>
            <a:pPr marL="457200" lvl="0" indent="-349250" algn="l" rtl="0">
              <a:lnSpc>
                <a:spcPct val="115000"/>
              </a:lnSpc>
              <a:spcBef>
                <a:spcPts val="0"/>
              </a:spcBef>
              <a:spcAft>
                <a:spcPts val="0"/>
              </a:spcAft>
              <a:buClr>
                <a:srgbClr val="EFEFEF"/>
              </a:buClr>
              <a:buSzPts val="1900"/>
              <a:buFont typeface="Calibri"/>
              <a:buChar char="●"/>
            </a:pPr>
            <a:r>
              <a:rPr lang="en-GB" sz="1900">
                <a:solidFill>
                  <a:srgbClr val="EFEFEF"/>
                </a:solidFill>
                <a:latin typeface="Calibri"/>
                <a:ea typeface="Calibri"/>
                <a:cs typeface="Calibri"/>
                <a:sym typeface="Calibri"/>
              </a:rPr>
              <a:t>Distribution</a:t>
            </a:r>
            <a:endParaRPr/>
          </a:p>
          <a:p>
            <a:pPr marL="457200" lvl="0" indent="-349250" algn="l" rtl="0">
              <a:lnSpc>
                <a:spcPct val="115000"/>
              </a:lnSpc>
              <a:spcBef>
                <a:spcPts val="0"/>
              </a:spcBef>
              <a:spcAft>
                <a:spcPts val="0"/>
              </a:spcAft>
              <a:buClr>
                <a:srgbClr val="EFEFEF"/>
              </a:buClr>
              <a:buSzPts val="1900"/>
              <a:buFont typeface="Calibri"/>
              <a:buChar char="●"/>
            </a:pPr>
            <a:r>
              <a:rPr lang="en-GB" sz="1900">
                <a:solidFill>
                  <a:srgbClr val="EFEFEF"/>
                </a:solidFill>
                <a:latin typeface="Calibri"/>
                <a:ea typeface="Calibri"/>
                <a:cs typeface="Calibri"/>
                <a:sym typeface="Calibri"/>
              </a:rPr>
              <a:t>Mode, median, mean </a:t>
            </a:r>
            <a:endParaRPr/>
          </a:p>
          <a:p>
            <a:pPr marL="0" lvl="0" indent="0" algn="l" rtl="0">
              <a:lnSpc>
                <a:spcPct val="115000"/>
              </a:lnSpc>
              <a:spcBef>
                <a:spcPts val="1600"/>
              </a:spcBef>
              <a:spcAft>
                <a:spcPts val="1600"/>
              </a:spcAft>
              <a:buSzPts val="1800"/>
              <a:buNone/>
            </a:pPr>
            <a:endParaRPr sz="1400"/>
          </a:p>
        </p:txBody>
      </p:sp>
      <p:sp>
        <p:nvSpPr>
          <p:cNvPr id="152" name="Google Shape;152;p14"/>
          <p:cNvSpPr txBox="1"/>
          <p:nvPr/>
        </p:nvSpPr>
        <p:spPr>
          <a:xfrm>
            <a:off x="4926549" y="1593377"/>
            <a:ext cx="3905751" cy="1512599"/>
          </a:xfrm>
          <a:prstGeom prst="rect">
            <a:avLst/>
          </a:prstGeom>
          <a:noFill/>
          <a:ln>
            <a:noFill/>
          </a:ln>
        </p:spPr>
        <p:txBody>
          <a:bodyPr spcFirstLastPara="1" wrap="square" lIns="91425" tIns="91425" rIns="91425" bIns="91425" anchor="t" anchorCtr="0">
            <a:noAutofit/>
          </a:bodyPr>
          <a:lstStyle/>
          <a:p>
            <a:pPr marL="107950" marR="0" lvl="0" indent="0" algn="ctr" rtl="0">
              <a:lnSpc>
                <a:spcPct val="115000"/>
              </a:lnSpc>
              <a:spcBef>
                <a:spcPts val="0"/>
              </a:spcBef>
              <a:spcAft>
                <a:spcPts val="0"/>
              </a:spcAft>
              <a:buClr>
                <a:srgbClr val="EFEFEF"/>
              </a:buClr>
              <a:buSzPts val="1900"/>
              <a:buFont typeface="Arial"/>
              <a:buNone/>
            </a:pPr>
            <a:r>
              <a:rPr lang="en-GB" sz="3000" b="1" i="0" u="none" strike="noStrike" cap="none">
                <a:solidFill>
                  <a:schemeClr val="accent1"/>
                </a:solidFill>
                <a:latin typeface="Amatic SC"/>
                <a:ea typeface="Amatic SC"/>
                <a:cs typeface="Amatic SC"/>
                <a:sym typeface="Amatic SC"/>
              </a:rPr>
              <a:t>2. Predictive model </a:t>
            </a:r>
            <a:endParaRPr/>
          </a:p>
          <a:p>
            <a:pPr marL="107950" marR="0" lvl="0" indent="0" algn="ctr" rtl="0">
              <a:lnSpc>
                <a:spcPct val="115000"/>
              </a:lnSpc>
              <a:spcBef>
                <a:spcPts val="0"/>
              </a:spcBef>
              <a:spcAft>
                <a:spcPts val="0"/>
              </a:spcAft>
              <a:buClr>
                <a:srgbClr val="EFEFEF"/>
              </a:buClr>
              <a:buSzPts val="1900"/>
              <a:buFont typeface="Arial"/>
              <a:buNone/>
            </a:pPr>
            <a:r>
              <a:rPr lang="en-GB" sz="1900" b="0" i="0" u="none" strike="noStrike" cap="none">
                <a:solidFill>
                  <a:srgbClr val="EFEFEF"/>
                </a:solidFill>
                <a:latin typeface="Calibri"/>
                <a:ea typeface="Calibri"/>
                <a:cs typeface="Calibri"/>
                <a:sym typeface="Calibri"/>
              </a:rPr>
              <a:t>How crime would have been in 2020 without COVID-19?</a:t>
            </a:r>
            <a:endParaRPr/>
          </a:p>
        </p:txBody>
      </p:sp>
      <p:sp>
        <p:nvSpPr>
          <p:cNvPr id="153" name="Google Shape;153;p14"/>
          <p:cNvSpPr txBox="1"/>
          <p:nvPr/>
        </p:nvSpPr>
        <p:spPr>
          <a:xfrm>
            <a:off x="592167" y="3192650"/>
            <a:ext cx="4108789" cy="1349829"/>
          </a:xfrm>
          <a:prstGeom prst="rect">
            <a:avLst/>
          </a:prstGeom>
          <a:noFill/>
          <a:ln>
            <a:noFill/>
          </a:ln>
        </p:spPr>
        <p:txBody>
          <a:bodyPr spcFirstLastPara="1" wrap="square" lIns="91425" tIns="91425" rIns="91425" bIns="91425" anchor="t" anchorCtr="0">
            <a:noAutofit/>
          </a:bodyPr>
          <a:lstStyle/>
          <a:p>
            <a:pPr marL="107950" marR="0" lvl="0" indent="0" algn="ctr" rtl="0">
              <a:lnSpc>
                <a:spcPct val="115000"/>
              </a:lnSpc>
              <a:spcBef>
                <a:spcPts val="0"/>
              </a:spcBef>
              <a:spcAft>
                <a:spcPts val="0"/>
              </a:spcAft>
              <a:buClr>
                <a:srgbClr val="EFEFEF"/>
              </a:buClr>
              <a:buSzPts val="1900"/>
              <a:buFont typeface="Arial"/>
              <a:buNone/>
            </a:pPr>
            <a:r>
              <a:rPr lang="en-GB" sz="3000" b="1" i="0" u="none" strike="noStrike" cap="none">
                <a:solidFill>
                  <a:schemeClr val="accent1"/>
                </a:solidFill>
                <a:latin typeface="Amatic SC"/>
                <a:ea typeface="Amatic SC"/>
                <a:cs typeface="Amatic SC"/>
                <a:sym typeface="Amatic SC"/>
              </a:rPr>
              <a:t>3. STATISTICAL SIGNIFICANCE</a:t>
            </a:r>
            <a:endParaRPr/>
          </a:p>
          <a:p>
            <a:pPr marL="107950" marR="0" lvl="0" indent="0" algn="ctr" rtl="0">
              <a:lnSpc>
                <a:spcPct val="115000"/>
              </a:lnSpc>
              <a:spcBef>
                <a:spcPts val="0"/>
              </a:spcBef>
              <a:spcAft>
                <a:spcPts val="0"/>
              </a:spcAft>
              <a:buClr>
                <a:srgbClr val="EFEFEF"/>
              </a:buClr>
              <a:buSzPts val="1900"/>
              <a:buFont typeface="Arial"/>
              <a:buNone/>
            </a:pPr>
            <a:r>
              <a:rPr lang="en-GB" sz="1900" b="0" i="0" u="none" strike="noStrike" cap="none">
                <a:solidFill>
                  <a:srgbClr val="EFEFEF"/>
                </a:solidFill>
                <a:latin typeface="Calibri"/>
                <a:ea typeface="Calibri"/>
                <a:cs typeface="Calibri"/>
                <a:sym typeface="Calibri"/>
              </a:rPr>
              <a:t>Calculate a p-value for the difference between predicted and actual values</a:t>
            </a:r>
            <a:endParaRPr sz="1900" b="0" i="0" u="none" strike="noStrike" cap="none">
              <a:solidFill>
                <a:schemeClr val="lt2"/>
              </a:solidFill>
              <a:latin typeface="Calibri"/>
              <a:ea typeface="Calibri"/>
              <a:cs typeface="Calibri"/>
              <a:sym typeface="Calibri"/>
            </a:endParaRPr>
          </a:p>
          <a:p>
            <a:pPr marL="0" marR="0" lvl="0" indent="0" algn="l" rtl="0">
              <a:lnSpc>
                <a:spcPct val="115000"/>
              </a:lnSpc>
              <a:spcBef>
                <a:spcPts val="1600"/>
              </a:spcBef>
              <a:spcAft>
                <a:spcPts val="1600"/>
              </a:spcAft>
              <a:buClr>
                <a:schemeClr val="lt2"/>
              </a:buClr>
              <a:buSzPts val="1800"/>
              <a:buFont typeface="Arial"/>
              <a:buNone/>
            </a:pPr>
            <a:endParaRPr sz="1400" b="0" i="0" u="none" strike="noStrike" cap="none">
              <a:solidFill>
                <a:schemeClr val="lt2"/>
              </a:solidFill>
              <a:latin typeface="Arial"/>
              <a:ea typeface="Arial"/>
              <a:cs typeface="Arial"/>
              <a:sym typeface="Arial"/>
            </a:endParaRPr>
          </a:p>
        </p:txBody>
      </p:sp>
      <p:sp>
        <p:nvSpPr>
          <p:cNvPr id="154" name="Google Shape;154;p14"/>
          <p:cNvSpPr/>
          <p:nvPr/>
        </p:nvSpPr>
        <p:spPr>
          <a:xfrm>
            <a:off x="365488" y="1113782"/>
            <a:ext cx="2869490" cy="1457968"/>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14"/>
          <p:cNvSpPr/>
          <p:nvPr/>
        </p:nvSpPr>
        <p:spPr>
          <a:xfrm>
            <a:off x="5017675" y="1593377"/>
            <a:ext cx="3814625" cy="1344706"/>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14"/>
          <p:cNvSpPr/>
          <p:nvPr/>
        </p:nvSpPr>
        <p:spPr>
          <a:xfrm>
            <a:off x="760719" y="3192649"/>
            <a:ext cx="3865069" cy="1457969"/>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14"/>
          <p:cNvSpPr/>
          <p:nvPr/>
        </p:nvSpPr>
        <p:spPr>
          <a:xfrm>
            <a:off x="3391958" y="1877330"/>
            <a:ext cx="1233875" cy="215701"/>
          </a:xfrm>
          <a:prstGeom prst="rightArrow">
            <a:avLst>
              <a:gd name="adj1" fmla="val 50000"/>
              <a:gd name="adj2" fmla="val 50000"/>
            </a:avLst>
          </a:prstGeom>
          <a:solidFill>
            <a:schemeClr val="accent1"/>
          </a:solidFill>
          <a:ln w="25400" cap="flat" cmpd="sng">
            <a:solidFill>
              <a:srgbClr val="006D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58" name="Google Shape;158;p14"/>
          <p:cNvSpPr/>
          <p:nvPr/>
        </p:nvSpPr>
        <p:spPr>
          <a:xfrm>
            <a:off x="4776125" y="3350252"/>
            <a:ext cx="2945100" cy="635100"/>
          </a:xfrm>
          <a:prstGeom prst="leftUpArrow">
            <a:avLst/>
          </a:prstGeom>
          <a:solidFill>
            <a:schemeClr val="accent1"/>
          </a:solidFill>
          <a:ln w="25400" cap="flat" cmpd="sng">
            <a:solidFill>
              <a:srgbClr val="006D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59" name="Google Shape;159;p14"/>
          <p:cNvSpPr/>
          <p:nvPr/>
        </p:nvSpPr>
        <p:spPr>
          <a:xfrm>
            <a:off x="7315200" y="3138011"/>
            <a:ext cx="481246" cy="212227"/>
          </a:xfrm>
          <a:prstGeom prst="roundRect">
            <a:avLst>
              <a:gd name="adj" fmla="val 16667"/>
            </a:avLst>
          </a:prstGeom>
          <a:solidFill>
            <a:srgbClr val="000000"/>
          </a:solidFill>
          <a:ln w="2540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5"/>
          <p:cNvSpPr txBox="1">
            <a:spLocks noGrp="1"/>
          </p:cNvSpPr>
          <p:nvPr>
            <p:ph type="title"/>
          </p:nvPr>
        </p:nvSpPr>
        <p:spPr>
          <a:xfrm>
            <a:off x="365488" y="28827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000" b="1">
                <a:latin typeface="Amatic SC"/>
                <a:ea typeface="Amatic SC"/>
                <a:cs typeface="Amatic SC"/>
                <a:sym typeface="Amatic SC"/>
              </a:rPr>
              <a:t>Data visualization </a:t>
            </a:r>
            <a:endParaRPr sz="4000" b="1">
              <a:latin typeface="Amatic SC"/>
              <a:ea typeface="Amatic SC"/>
              <a:cs typeface="Amatic SC"/>
              <a:sym typeface="Amatic SC"/>
            </a:endParaRPr>
          </a:p>
        </p:txBody>
      </p:sp>
      <p:sp>
        <p:nvSpPr>
          <p:cNvPr id="165" name="Google Shape;165;p15"/>
          <p:cNvSpPr txBox="1">
            <a:spLocks noGrp="1"/>
          </p:cNvSpPr>
          <p:nvPr>
            <p:ph type="body" idx="1"/>
          </p:nvPr>
        </p:nvSpPr>
        <p:spPr>
          <a:xfrm>
            <a:off x="365488" y="1198579"/>
            <a:ext cx="8520600" cy="34164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Connected scatter plots for each variable to see the trend over time.</a:t>
            </a:r>
            <a:br>
              <a:rPr lang="en-GB" sz="2000">
                <a:solidFill>
                  <a:srgbClr val="EFEFEF"/>
                </a:solidFill>
                <a:latin typeface="Calibri"/>
                <a:ea typeface="Calibri"/>
                <a:cs typeface="Calibri"/>
                <a:sym typeface="Calibri"/>
              </a:rPr>
            </a:br>
            <a:endParaRPr sz="2000">
              <a:solidFill>
                <a:srgbClr val="EFEFEF"/>
              </a:solidFill>
              <a:latin typeface="Calibri"/>
              <a:ea typeface="Calibri"/>
              <a:cs typeface="Calibri"/>
              <a:sym typeface="Calibri"/>
            </a:endParaRPr>
          </a:p>
          <a:p>
            <a:pPr marL="457200" lvl="0"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Boxplot to check for outliers</a:t>
            </a:r>
            <a:endParaRPr/>
          </a:p>
          <a:p>
            <a:pPr marL="101600" lvl="0" indent="0" algn="l" rtl="0">
              <a:lnSpc>
                <a:spcPct val="115000"/>
              </a:lnSpc>
              <a:spcBef>
                <a:spcPts val="0"/>
              </a:spcBef>
              <a:spcAft>
                <a:spcPts val="0"/>
              </a:spcAft>
              <a:buClr>
                <a:srgbClr val="EFEFEF"/>
              </a:buClr>
              <a:buSzPts val="2000"/>
              <a:buNone/>
            </a:pPr>
            <a:endParaRPr sz="2000">
              <a:solidFill>
                <a:srgbClr val="EFEFEF"/>
              </a:solidFill>
              <a:latin typeface="Calibri"/>
              <a:ea typeface="Calibri"/>
              <a:cs typeface="Calibri"/>
              <a:sym typeface="Calibri"/>
            </a:endParaRPr>
          </a:p>
          <a:p>
            <a:pPr marL="457200" lvl="0"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Normal distribution</a:t>
            </a:r>
            <a:br>
              <a:rPr lang="en-GB" sz="2000">
                <a:solidFill>
                  <a:srgbClr val="EFEFEF"/>
                </a:solidFill>
                <a:latin typeface="Calibri"/>
                <a:ea typeface="Calibri"/>
                <a:cs typeface="Calibri"/>
                <a:sym typeface="Calibri"/>
              </a:rPr>
            </a:br>
            <a:endParaRPr sz="2000">
              <a:solidFill>
                <a:srgbClr val="EFEFEF"/>
              </a:solidFill>
              <a:latin typeface="Calibri"/>
              <a:ea typeface="Calibri"/>
              <a:cs typeface="Calibri"/>
              <a:sym typeface="Calibri"/>
            </a:endParaRPr>
          </a:p>
          <a:p>
            <a:pPr marL="457200" lvl="0"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One single choropleth map</a:t>
            </a:r>
            <a:endParaRPr/>
          </a:p>
          <a:p>
            <a:pPr marL="914400" lvl="1"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Using Folium</a:t>
            </a:r>
            <a:br>
              <a:rPr lang="en-GB" sz="1600">
                <a:solidFill>
                  <a:srgbClr val="EFEFEF"/>
                </a:solidFill>
                <a:latin typeface="Calibri"/>
                <a:ea typeface="Calibri"/>
                <a:cs typeface="Calibri"/>
                <a:sym typeface="Calibri"/>
              </a:rPr>
            </a:br>
            <a:endParaRPr sz="1600">
              <a:solidFill>
                <a:srgbClr val="EFEFEF"/>
              </a:solidFill>
              <a:latin typeface="Calibri"/>
              <a:ea typeface="Calibri"/>
              <a:cs typeface="Calibri"/>
              <a:sym typeface="Calibri"/>
            </a:endParaRPr>
          </a:p>
        </p:txBody>
      </p:sp>
      <p:pic>
        <p:nvPicPr>
          <p:cNvPr id="166" name="Google Shape;166;p15" descr="A picture containing icon&#10;&#10;Description automatically generated"/>
          <p:cNvPicPr preferRelativeResize="0"/>
          <p:nvPr/>
        </p:nvPicPr>
        <p:blipFill rotWithShape="1">
          <a:blip r:embed="rId3">
            <a:alphaModFix/>
          </a:blip>
          <a:srcRect/>
          <a:stretch/>
        </p:blipFill>
        <p:spPr>
          <a:xfrm>
            <a:off x="4827975" y="2020177"/>
            <a:ext cx="2594802" cy="259480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6"/>
          <p:cNvSpPr txBox="1">
            <a:spLocks noGrp="1"/>
          </p:cNvSpPr>
          <p:nvPr>
            <p:ph type="title"/>
          </p:nvPr>
        </p:nvSpPr>
        <p:spPr>
          <a:xfrm>
            <a:off x="311700" y="398921"/>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000" b="1">
                <a:latin typeface="Amatic SC"/>
                <a:ea typeface="Amatic SC"/>
                <a:cs typeface="Amatic SC"/>
                <a:sym typeface="Amatic SC"/>
              </a:rPr>
              <a:t>limitations</a:t>
            </a:r>
            <a:endParaRPr sz="4000" b="1">
              <a:latin typeface="Amatic SC"/>
              <a:ea typeface="Amatic SC"/>
              <a:cs typeface="Amatic SC"/>
              <a:sym typeface="Amatic SC"/>
            </a:endParaRPr>
          </a:p>
        </p:txBody>
      </p:sp>
      <p:sp>
        <p:nvSpPr>
          <p:cNvPr id="172" name="Google Shape;172;p16"/>
          <p:cNvSpPr txBox="1">
            <a:spLocks noGrp="1"/>
          </p:cNvSpPr>
          <p:nvPr>
            <p:ph type="body" idx="1"/>
          </p:nvPr>
        </p:nvSpPr>
        <p:spPr>
          <a:xfrm>
            <a:off x="423525" y="1327944"/>
            <a:ext cx="8520600" cy="3316500"/>
          </a:xfrm>
          <a:prstGeom prst="rect">
            <a:avLst/>
          </a:prstGeom>
          <a:noFill/>
          <a:ln>
            <a:noFill/>
          </a:ln>
        </p:spPr>
        <p:txBody>
          <a:bodyPr spcFirstLastPara="1" wrap="square" lIns="91425" tIns="91425" rIns="91425" bIns="91425" anchor="t" anchorCtr="0">
            <a:noAutofit/>
          </a:bodyPr>
          <a:lstStyle/>
          <a:p>
            <a:pPr marL="558800" lvl="0" indent="-457200" algn="l" rtl="0">
              <a:lnSpc>
                <a:spcPct val="150000"/>
              </a:lnSpc>
              <a:spcBef>
                <a:spcPts val="0"/>
              </a:spcBef>
              <a:spcAft>
                <a:spcPts val="0"/>
              </a:spcAft>
              <a:buClr>
                <a:srgbClr val="EFEFEF"/>
              </a:buClr>
              <a:buSzPts val="2000"/>
              <a:buFont typeface="+mj-lt"/>
              <a:buAutoNum type="arabicPeriod"/>
            </a:pPr>
            <a:r>
              <a:rPr lang="en-GB" sz="2000" dirty="0">
                <a:solidFill>
                  <a:srgbClr val="EFEFEF"/>
                </a:solidFill>
                <a:latin typeface="Calibri"/>
                <a:ea typeface="Calibri"/>
                <a:cs typeface="Calibri"/>
                <a:sym typeface="Calibri"/>
              </a:rPr>
              <a:t>Predictive methods are never totally accurate </a:t>
            </a:r>
          </a:p>
          <a:p>
            <a:pPr marL="558800" lvl="0" indent="-457200" algn="l" rtl="0">
              <a:lnSpc>
                <a:spcPct val="150000"/>
              </a:lnSpc>
              <a:spcBef>
                <a:spcPts val="0"/>
              </a:spcBef>
              <a:spcAft>
                <a:spcPts val="0"/>
              </a:spcAft>
              <a:buClr>
                <a:srgbClr val="EFEFEF"/>
              </a:buClr>
              <a:buSzPts val="2000"/>
              <a:buFont typeface="+mj-lt"/>
              <a:buAutoNum type="arabicPeriod"/>
            </a:pPr>
            <a:r>
              <a:rPr lang="en-GB" sz="2000" dirty="0">
                <a:solidFill>
                  <a:srgbClr val="EFEFEF"/>
                </a:solidFill>
                <a:latin typeface="Calibri"/>
                <a:ea typeface="Calibri"/>
                <a:cs typeface="Calibri"/>
                <a:sym typeface="Calibri"/>
              </a:rPr>
              <a:t>Many crimes are not reported and particularly the number of unreported sexual offences has increased during the pandemic </a:t>
            </a:r>
          </a:p>
          <a:p>
            <a:pPr marL="558800" lvl="0" indent="-457200" algn="l" rtl="0">
              <a:lnSpc>
                <a:spcPct val="150000"/>
              </a:lnSpc>
              <a:spcBef>
                <a:spcPts val="0"/>
              </a:spcBef>
              <a:spcAft>
                <a:spcPts val="0"/>
              </a:spcAft>
              <a:buClr>
                <a:srgbClr val="EFEFEF"/>
              </a:buClr>
              <a:buSzPts val="2000"/>
              <a:buFont typeface="+mj-lt"/>
              <a:buAutoNum type="arabicPeriod"/>
            </a:pPr>
            <a:r>
              <a:rPr lang="en-GB" sz="2000" dirty="0">
                <a:solidFill>
                  <a:srgbClr val="EFEFEF"/>
                </a:solidFill>
                <a:latin typeface="Calibri"/>
                <a:ea typeface="Calibri"/>
                <a:cs typeface="Calibri"/>
                <a:sym typeface="Calibri"/>
              </a:rPr>
              <a:t> We are still living the pandemic →  not much hindsight</a:t>
            </a:r>
          </a:p>
          <a:p>
            <a:pPr marL="558800" lvl="0" indent="-457200" algn="l" rtl="0">
              <a:lnSpc>
                <a:spcPct val="150000"/>
              </a:lnSpc>
              <a:spcBef>
                <a:spcPts val="0"/>
              </a:spcBef>
              <a:spcAft>
                <a:spcPts val="0"/>
              </a:spcAft>
              <a:buClr>
                <a:srgbClr val="EFEFEF"/>
              </a:buClr>
              <a:buSzPts val="2000"/>
              <a:buFont typeface="+mj-lt"/>
              <a:buAutoNum type="arabicPeriod"/>
            </a:pPr>
            <a:r>
              <a:rPr lang="en-GB" sz="2000" dirty="0">
                <a:solidFill>
                  <a:srgbClr val="EFEFEF"/>
                </a:solidFill>
                <a:latin typeface="Calibri"/>
                <a:ea typeface="Calibri"/>
                <a:cs typeface="Calibri"/>
                <a:sym typeface="Calibri"/>
              </a:rPr>
              <a:t>Confounding variables</a:t>
            </a:r>
            <a:endParaRPr sz="2000" dirty="0">
              <a:solidFill>
                <a:srgbClr val="EFEFEF"/>
              </a:solidFill>
              <a:latin typeface="Calibri"/>
              <a:ea typeface="Calibri"/>
              <a:cs typeface="Calibri"/>
              <a:sym typeface="Calibri"/>
            </a:endParaRPr>
          </a:p>
          <a:p>
            <a:pPr marL="0" lvl="0" indent="0" algn="l" rtl="0">
              <a:lnSpc>
                <a:spcPct val="115000"/>
              </a:lnSpc>
              <a:spcBef>
                <a:spcPts val="1600"/>
              </a:spcBef>
              <a:spcAft>
                <a:spcPts val="0"/>
              </a:spcAft>
              <a:buSzPts val="1800"/>
              <a:buNone/>
            </a:pPr>
            <a:endParaRPr sz="2000" dirty="0">
              <a:latin typeface="Calibri"/>
              <a:ea typeface="Calibri"/>
              <a:cs typeface="Calibri"/>
              <a:sym typeface="Calibri"/>
            </a:endParaRPr>
          </a:p>
          <a:p>
            <a:pPr marL="0" lvl="0" indent="0" algn="l" rtl="0">
              <a:lnSpc>
                <a:spcPct val="115000"/>
              </a:lnSpc>
              <a:spcBef>
                <a:spcPts val="1600"/>
              </a:spcBef>
              <a:spcAft>
                <a:spcPts val="1600"/>
              </a:spcAft>
              <a:buSzPts val="1800"/>
              <a:buNone/>
            </a:pPr>
            <a:endParaRPr sz="2000" dirty="0">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7"/>
          <p:cNvSpPr txBox="1">
            <a:spLocks noGrp="1"/>
          </p:cNvSpPr>
          <p:nvPr>
            <p:ph type="title"/>
          </p:nvPr>
        </p:nvSpPr>
        <p:spPr>
          <a:xfrm>
            <a:off x="311700" y="160716"/>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000" b="1">
                <a:latin typeface="Amatic SC"/>
                <a:ea typeface="Amatic SC"/>
                <a:cs typeface="Amatic SC"/>
                <a:sym typeface="Amatic SC"/>
              </a:rPr>
              <a:t>Sneak Peek of our website...</a:t>
            </a:r>
            <a:endParaRPr sz="4000" b="1">
              <a:latin typeface="Amatic SC"/>
              <a:ea typeface="Amatic SC"/>
              <a:cs typeface="Amatic SC"/>
              <a:sym typeface="Amatic SC"/>
            </a:endParaRPr>
          </a:p>
        </p:txBody>
      </p:sp>
      <p:sp>
        <p:nvSpPr>
          <p:cNvPr id="178" name="Google Shape;178;p17"/>
          <p:cNvSpPr txBox="1">
            <a:spLocks noGrp="1"/>
          </p:cNvSpPr>
          <p:nvPr>
            <p:ph type="body" idx="1"/>
          </p:nvPr>
        </p:nvSpPr>
        <p:spPr>
          <a:xfrm>
            <a:off x="380856" y="863550"/>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GB" sz="2000">
                <a:solidFill>
                  <a:schemeClr val="dk1"/>
                </a:solidFill>
                <a:latin typeface="Calibri"/>
                <a:ea typeface="Calibri"/>
                <a:cs typeface="Calibri"/>
                <a:sym typeface="Calibri"/>
              </a:rPr>
              <a:t>Link: </a:t>
            </a:r>
            <a:r>
              <a:rPr lang="en-GB" u="sng">
                <a:solidFill>
                  <a:schemeClr val="hlink"/>
                </a:solidFill>
                <a:latin typeface="Calibri"/>
                <a:ea typeface="Calibri"/>
                <a:cs typeface="Calibri"/>
                <a:sym typeface="Calibri"/>
                <a:hlinkClick r:id="rId3"/>
              </a:rPr>
              <a:t>https://oudinalaric.wixsite.com/crimeandcovid?fbclid=IwAR2VgqJwp48k-LWLd4G8tI8UxwmnBZr2_V2tHXPevlCLFEFOsxZkBJNo2b4</a:t>
            </a:r>
            <a:r>
              <a:rPr lang="en-GB">
                <a:latin typeface="Calibri"/>
                <a:ea typeface="Calibri"/>
                <a:cs typeface="Calibri"/>
                <a:sym typeface="Calibri"/>
              </a:rPr>
              <a:t> </a:t>
            </a:r>
            <a:endParaRPr>
              <a:latin typeface="Calibri"/>
              <a:ea typeface="Calibri"/>
              <a:cs typeface="Calibri"/>
              <a:sym typeface="Calibri"/>
            </a:endParaRPr>
          </a:p>
          <a:p>
            <a:pPr marL="0" lvl="0" indent="0" algn="l" rtl="0">
              <a:lnSpc>
                <a:spcPct val="115000"/>
              </a:lnSpc>
              <a:spcBef>
                <a:spcPts val="1600"/>
              </a:spcBef>
              <a:spcAft>
                <a:spcPts val="1600"/>
              </a:spcAft>
              <a:buSzPts val="1800"/>
              <a:buNone/>
            </a:pPr>
            <a:endParaRPr/>
          </a:p>
        </p:txBody>
      </p:sp>
      <p:pic>
        <p:nvPicPr>
          <p:cNvPr id="179" name="Google Shape;179;p17"/>
          <p:cNvPicPr preferRelativeResize="0"/>
          <p:nvPr/>
        </p:nvPicPr>
        <p:blipFill rotWithShape="1">
          <a:blip r:embed="rId4">
            <a:alphaModFix/>
          </a:blip>
          <a:srcRect/>
          <a:stretch/>
        </p:blipFill>
        <p:spPr>
          <a:xfrm>
            <a:off x="2326125" y="2026650"/>
            <a:ext cx="5164152" cy="29048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8"/>
          <p:cNvSpPr txBox="1">
            <a:spLocks noGrp="1"/>
          </p:cNvSpPr>
          <p:nvPr>
            <p:ph type="title"/>
          </p:nvPr>
        </p:nvSpPr>
        <p:spPr>
          <a:xfrm>
            <a:off x="311700" y="131123"/>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000" b="1">
                <a:latin typeface="Amatic SC"/>
                <a:ea typeface="Amatic SC"/>
                <a:cs typeface="Amatic SC"/>
                <a:sym typeface="Amatic SC"/>
              </a:rPr>
              <a:t>Bibliography </a:t>
            </a:r>
            <a:endParaRPr sz="4000" b="1">
              <a:latin typeface="Amatic SC"/>
              <a:ea typeface="Amatic SC"/>
              <a:cs typeface="Amatic SC"/>
              <a:sym typeface="Amatic SC"/>
            </a:endParaRPr>
          </a:p>
        </p:txBody>
      </p:sp>
      <p:sp>
        <p:nvSpPr>
          <p:cNvPr id="185" name="Google Shape;185;p18"/>
          <p:cNvSpPr txBox="1">
            <a:spLocks noGrp="1"/>
          </p:cNvSpPr>
          <p:nvPr>
            <p:ph type="body" idx="1"/>
          </p:nvPr>
        </p:nvSpPr>
        <p:spPr>
          <a:xfrm>
            <a:off x="311700" y="863550"/>
            <a:ext cx="8520600" cy="34164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SzPts val="1800"/>
              <a:buNone/>
            </a:pPr>
            <a:r>
              <a:rPr lang="en-GB" sz="1100">
                <a:solidFill>
                  <a:srgbClr val="EFEFEF"/>
                </a:solidFill>
                <a:latin typeface="Calibri"/>
                <a:ea typeface="Calibri"/>
                <a:cs typeface="Calibri"/>
                <a:sym typeface="Calibri"/>
              </a:rPr>
              <a:t>Miller, J. and Blumstein, A. (2020) "Crime, Justice &amp; the COVID-19 Pandemic: Toward a National Research Agenda", </a:t>
            </a:r>
            <a:r>
              <a:rPr lang="en-GB" sz="1100" i="1">
                <a:solidFill>
                  <a:srgbClr val="EFEFEF"/>
                </a:solidFill>
                <a:latin typeface="Calibri"/>
                <a:ea typeface="Calibri"/>
                <a:cs typeface="Calibri"/>
                <a:sym typeface="Calibri"/>
              </a:rPr>
              <a:t>American Journal of Criminal Justice</a:t>
            </a:r>
            <a:r>
              <a:rPr lang="en-GB" sz="1100">
                <a:solidFill>
                  <a:srgbClr val="EFEFEF"/>
                </a:solidFill>
                <a:latin typeface="Calibri"/>
                <a:ea typeface="Calibri"/>
                <a:cs typeface="Calibri"/>
                <a:sym typeface="Calibri"/>
              </a:rPr>
              <a:t>, 45(4), pp. 515-524. doi: 10.1007/s12103-020-09555-z.</a:t>
            </a:r>
            <a:endParaRPr sz="1100" i="1">
              <a:solidFill>
                <a:srgbClr val="F3F3F3"/>
              </a:solidFill>
              <a:latin typeface="Calibri"/>
              <a:ea typeface="Calibri"/>
              <a:cs typeface="Calibri"/>
              <a:sym typeface="Calibri"/>
            </a:endParaRPr>
          </a:p>
          <a:p>
            <a:pPr marL="0" lvl="0" indent="0" algn="just" rtl="0">
              <a:lnSpc>
                <a:spcPct val="115000"/>
              </a:lnSpc>
              <a:spcBef>
                <a:spcPts val="1000"/>
              </a:spcBef>
              <a:spcAft>
                <a:spcPts val="0"/>
              </a:spcAft>
              <a:buSzPts val="1800"/>
              <a:buNone/>
            </a:pPr>
            <a:r>
              <a:rPr lang="en-GB" sz="1100" i="1">
                <a:solidFill>
                  <a:srgbClr val="F3F3F3"/>
                </a:solidFill>
                <a:latin typeface="Calibri"/>
                <a:ea typeface="Calibri"/>
                <a:cs typeface="Calibri"/>
                <a:sym typeface="Calibri"/>
              </a:rPr>
              <a:t>Sexual offences Act 2003. </a:t>
            </a:r>
            <a:r>
              <a:rPr lang="en-GB" sz="1100">
                <a:solidFill>
                  <a:srgbClr val="F3F3F3"/>
                </a:solidFill>
                <a:latin typeface="Calibri"/>
                <a:ea typeface="Calibri"/>
                <a:cs typeface="Calibri"/>
                <a:sym typeface="Calibri"/>
              </a:rPr>
              <a:t>(c.42). [Online]. Parliament of the United Kingdom  [Accessed 10 November 2020]. Available from: </a:t>
            </a:r>
            <a:r>
              <a:rPr lang="en-GB" sz="1100">
                <a:solidFill>
                  <a:srgbClr val="F3F3F3"/>
                </a:solidFill>
                <a:uFill>
                  <a:noFill/>
                </a:uFill>
                <a:latin typeface="Calibri"/>
                <a:ea typeface="Calibri"/>
                <a:cs typeface="Calibri"/>
                <a:sym typeface="Calibri"/>
                <a:hlinkClick r:id="rId3">
                  <a:extLst>
                    <a:ext uri="{A12FA001-AC4F-418D-AE19-62706E023703}">
                      <ahyp:hlinkClr xmlns:ahyp="http://schemas.microsoft.com/office/drawing/2018/hyperlinkcolor" val="tx"/>
                    </a:ext>
                  </a:extLst>
                </a:hlinkClick>
              </a:rPr>
              <a:t>http://www.legislation.gov.uk/</a:t>
            </a:r>
            <a:endParaRPr sz="1100">
              <a:solidFill>
                <a:srgbClr val="EFEFEF"/>
              </a:solidFill>
              <a:latin typeface="Calibri"/>
              <a:ea typeface="Calibri"/>
              <a:cs typeface="Calibri"/>
              <a:sym typeface="Calibri"/>
            </a:endParaRPr>
          </a:p>
          <a:p>
            <a:pPr marL="0" lvl="0" indent="0" algn="just" rtl="0">
              <a:lnSpc>
                <a:spcPct val="115000"/>
              </a:lnSpc>
              <a:spcBef>
                <a:spcPts val="1000"/>
              </a:spcBef>
              <a:spcAft>
                <a:spcPts val="0"/>
              </a:spcAft>
              <a:buSzPts val="1800"/>
              <a:buNone/>
            </a:pPr>
            <a:r>
              <a:rPr lang="en-GB" sz="1100">
                <a:solidFill>
                  <a:srgbClr val="EFEFEF"/>
                </a:solidFill>
                <a:latin typeface="Calibri"/>
                <a:ea typeface="Calibri"/>
                <a:cs typeface="Calibri"/>
                <a:sym typeface="Calibri"/>
              </a:rPr>
              <a:t>Stickle, B. and Felson, M. (2020) "Crime Rates in a Pandemic: the Largest Criminological Experiment in History", </a:t>
            </a:r>
            <a:r>
              <a:rPr lang="en-GB" sz="1100" i="1">
                <a:solidFill>
                  <a:srgbClr val="EFEFEF"/>
                </a:solidFill>
                <a:latin typeface="Calibri"/>
                <a:ea typeface="Calibri"/>
                <a:cs typeface="Calibri"/>
                <a:sym typeface="Calibri"/>
              </a:rPr>
              <a:t>American Journal of Criminal Justice</a:t>
            </a:r>
            <a:r>
              <a:rPr lang="en-GB" sz="1100">
                <a:solidFill>
                  <a:srgbClr val="EFEFEF"/>
                </a:solidFill>
                <a:latin typeface="Calibri"/>
                <a:ea typeface="Calibri"/>
                <a:cs typeface="Calibri"/>
                <a:sym typeface="Calibri"/>
              </a:rPr>
              <a:t>, 45(4), pp. 525-536. doi: 10.1007/s12103-020-09546-0.</a:t>
            </a:r>
            <a:endParaRPr sz="1100">
              <a:solidFill>
                <a:srgbClr val="EFEFEF"/>
              </a:solidFill>
              <a:latin typeface="Calibri"/>
              <a:ea typeface="Calibri"/>
              <a:cs typeface="Calibri"/>
              <a:sym typeface="Calibri"/>
            </a:endParaRPr>
          </a:p>
          <a:p>
            <a:pPr marL="0" lvl="0" indent="0" algn="l" rtl="0">
              <a:lnSpc>
                <a:spcPct val="115000"/>
              </a:lnSpc>
              <a:spcBef>
                <a:spcPts val="1000"/>
              </a:spcBef>
              <a:spcAft>
                <a:spcPts val="0"/>
              </a:spcAft>
              <a:buSzPts val="1800"/>
              <a:buNone/>
            </a:pPr>
            <a:r>
              <a:rPr lang="en-GB" sz="1100">
                <a:solidFill>
                  <a:srgbClr val="EFEFEF"/>
                </a:solidFill>
                <a:latin typeface="Calibri"/>
                <a:ea typeface="Calibri"/>
                <a:cs typeface="Calibri"/>
                <a:sym typeface="Calibri"/>
              </a:rPr>
              <a:t>Townsend, M. (2020) ‘Revealed: surge in domestic violence during Covid-19 crisis’  </a:t>
            </a:r>
            <a:r>
              <a:rPr lang="en-GB" sz="1100" i="1">
                <a:solidFill>
                  <a:srgbClr val="EFEFEF"/>
                </a:solidFill>
                <a:latin typeface="Calibri"/>
                <a:ea typeface="Calibri"/>
                <a:cs typeface="Calibri"/>
                <a:sym typeface="Calibri"/>
              </a:rPr>
              <a:t>the Guardian</a:t>
            </a:r>
            <a:r>
              <a:rPr lang="en-GB" sz="1100">
                <a:solidFill>
                  <a:srgbClr val="EFEFEF"/>
                </a:solidFill>
                <a:latin typeface="Calibri"/>
                <a:ea typeface="Calibri"/>
                <a:cs typeface="Calibri"/>
                <a:sym typeface="Calibri"/>
              </a:rPr>
              <a:t>, 12 April  Available at: https://www.theguardian.com/society/2020/apr/12/domestic-violence-surges-seven-hundred-per-cent-uk-coronavirus (Accessed: 14 November 2020).</a:t>
            </a:r>
            <a:endParaRPr sz="1100">
              <a:solidFill>
                <a:srgbClr val="EFEFEF"/>
              </a:solidFill>
              <a:latin typeface="Calibri"/>
              <a:ea typeface="Calibri"/>
              <a:cs typeface="Calibri"/>
              <a:sym typeface="Calibri"/>
            </a:endParaRPr>
          </a:p>
          <a:p>
            <a:pPr marL="0" lvl="0" indent="0" algn="l" rtl="0">
              <a:lnSpc>
                <a:spcPct val="115000"/>
              </a:lnSpc>
              <a:spcBef>
                <a:spcPts val="1000"/>
              </a:spcBef>
              <a:spcAft>
                <a:spcPts val="0"/>
              </a:spcAft>
              <a:buSzPts val="1800"/>
              <a:buNone/>
            </a:pPr>
            <a:r>
              <a:rPr lang="en-GB" sz="1100">
                <a:solidFill>
                  <a:srgbClr val="EFEFEF"/>
                </a:solidFill>
                <a:latin typeface="Calibri"/>
                <a:ea typeface="Calibri"/>
                <a:cs typeface="Calibri"/>
                <a:sym typeface="Calibri"/>
              </a:rPr>
              <a:t>United Nations Office On Drugs And Crime (2020). “Covid-19 and the drug supply chain: from production and trafficking to use”. pp. 23-29. Available at: </a:t>
            </a:r>
            <a:r>
              <a:rPr lang="en-GB" sz="1100" u="sng">
                <a:solidFill>
                  <a:srgbClr val="EFEFEF"/>
                </a:solidFill>
                <a:latin typeface="Calibri"/>
                <a:ea typeface="Calibri"/>
                <a:cs typeface="Calibri"/>
                <a:sym typeface="Calibri"/>
                <a:hlinkClick r:id="rId4">
                  <a:extLst>
                    <a:ext uri="{A12FA001-AC4F-418D-AE19-62706E023703}">
                      <ahyp:hlinkClr xmlns:ahyp="http://schemas.microsoft.com/office/drawing/2018/hyperlinkcolor" val="tx"/>
                    </a:ext>
                  </a:extLst>
                </a:hlinkClick>
              </a:rPr>
              <a:t>https://wdr.unodc.org/wdr2020/field/WDR20_BOOKLET_1.pdf</a:t>
            </a:r>
            <a:r>
              <a:rPr lang="en-GB" sz="1100">
                <a:solidFill>
                  <a:srgbClr val="EFEFEF"/>
                </a:solidFill>
                <a:latin typeface="Calibri"/>
                <a:ea typeface="Calibri"/>
                <a:cs typeface="Calibri"/>
                <a:sym typeface="Calibri"/>
              </a:rPr>
              <a:t> </a:t>
            </a:r>
            <a:r>
              <a:rPr lang="en-GB" sz="1100">
                <a:solidFill>
                  <a:srgbClr val="EFEFEF"/>
                </a:solidFill>
              </a:rPr>
              <a:t>[Accessed 14 November 2020].</a:t>
            </a:r>
            <a:endParaRPr sz="1100">
              <a:solidFill>
                <a:srgbClr val="EFEFEF"/>
              </a:solidFill>
              <a:latin typeface="Calibri"/>
              <a:ea typeface="Calibri"/>
              <a:cs typeface="Calibri"/>
              <a:sym typeface="Calibri"/>
            </a:endParaRPr>
          </a:p>
          <a:p>
            <a:pPr marL="0" lvl="0" indent="0" algn="l" rtl="0">
              <a:lnSpc>
                <a:spcPct val="115000"/>
              </a:lnSpc>
              <a:spcBef>
                <a:spcPts val="1200"/>
              </a:spcBef>
              <a:spcAft>
                <a:spcPts val="0"/>
              </a:spcAft>
              <a:buSzPts val="1800"/>
              <a:buNone/>
            </a:pPr>
            <a:r>
              <a:rPr lang="en-GB" sz="1100">
                <a:solidFill>
                  <a:srgbClr val="EFEFEF"/>
                </a:solidFill>
                <a:latin typeface="Calibri"/>
                <a:ea typeface="Calibri"/>
                <a:cs typeface="Calibri"/>
                <a:sym typeface="Calibri"/>
              </a:rPr>
              <a:t>United Nations Office On Drugs And Crime (2020). “Effect of COVID-19 on drug markets”. pp. 7-14. Available at: </a:t>
            </a:r>
            <a:r>
              <a:rPr lang="en-GB" sz="1100" u="sng">
                <a:solidFill>
                  <a:srgbClr val="EFEFEF"/>
                </a:solidFill>
                <a:latin typeface="Calibri"/>
                <a:ea typeface="Calibri"/>
                <a:cs typeface="Calibri"/>
                <a:sym typeface="Calibri"/>
                <a:hlinkClick r:id="rId4">
                  <a:extLst>
                    <a:ext uri="{A12FA001-AC4F-418D-AE19-62706E023703}">
                      <ahyp:hlinkClr xmlns:ahyp="http://schemas.microsoft.com/office/drawing/2018/hyperlinkcolor" val="tx"/>
                    </a:ext>
                  </a:extLst>
                </a:hlinkClick>
              </a:rPr>
              <a:t>https://wdr.unodc.org/wdr2020/field/WDR20_BOOKLET_1.pdf</a:t>
            </a:r>
            <a:r>
              <a:rPr lang="en-GB" sz="1100">
                <a:solidFill>
                  <a:srgbClr val="EFEFEF"/>
                </a:solidFill>
                <a:latin typeface="Calibri"/>
                <a:ea typeface="Calibri"/>
                <a:cs typeface="Calibri"/>
                <a:sym typeface="Calibri"/>
              </a:rPr>
              <a:t> [Accessed 14 November 2020].</a:t>
            </a:r>
            <a:endParaRPr sz="1100">
              <a:solidFill>
                <a:srgbClr val="EFEFEF"/>
              </a:solidFill>
              <a:latin typeface="Calibri"/>
              <a:ea typeface="Calibri"/>
              <a:cs typeface="Calibri"/>
              <a:sym typeface="Calibri"/>
            </a:endParaRPr>
          </a:p>
          <a:p>
            <a:pPr marL="0" lvl="0" indent="0" algn="l" rtl="0">
              <a:lnSpc>
                <a:spcPct val="115000"/>
              </a:lnSpc>
              <a:spcBef>
                <a:spcPts val="1200"/>
              </a:spcBef>
              <a:spcAft>
                <a:spcPts val="0"/>
              </a:spcAft>
              <a:buSzPts val="1800"/>
              <a:buNone/>
            </a:pPr>
            <a:r>
              <a:rPr lang="en-GB" sz="1100">
                <a:solidFill>
                  <a:srgbClr val="EFEFEF"/>
                </a:solidFill>
                <a:latin typeface="Calibri"/>
                <a:ea typeface="Calibri"/>
                <a:cs typeface="Calibri"/>
                <a:sym typeface="Calibri"/>
              </a:rPr>
              <a:t>Dahlgreen, W., 2019. Drug crime mapped. </a:t>
            </a:r>
            <a:r>
              <a:rPr lang="en-GB" sz="1100" i="1">
                <a:solidFill>
                  <a:srgbClr val="EFEFEF"/>
                </a:solidFill>
                <a:latin typeface="Calibri"/>
                <a:ea typeface="Calibri"/>
                <a:cs typeface="Calibri"/>
                <a:sym typeface="Calibri"/>
              </a:rPr>
              <a:t>BBC News</a:t>
            </a:r>
            <a:r>
              <a:rPr lang="en-GB" sz="1100">
                <a:solidFill>
                  <a:srgbClr val="EFEFEF"/>
                </a:solidFill>
                <a:latin typeface="Calibri"/>
                <a:ea typeface="Calibri"/>
                <a:cs typeface="Calibri"/>
                <a:sym typeface="Calibri"/>
              </a:rPr>
              <a:t>, [online] Available at: </a:t>
            </a:r>
            <a:r>
              <a:rPr lang="en-GB" sz="1100" u="sng">
                <a:solidFill>
                  <a:schemeClr val="hlink"/>
                </a:solidFill>
                <a:latin typeface="Calibri"/>
                <a:ea typeface="Calibri"/>
                <a:cs typeface="Calibri"/>
                <a:sym typeface="Calibri"/>
                <a:hlinkClick r:id="rId5"/>
              </a:rPr>
              <a:t>https://www.bbc.co.uk/news/uk-48343369</a:t>
            </a:r>
            <a:r>
              <a:rPr lang="en-GB" sz="1100">
                <a:solidFill>
                  <a:srgbClr val="EFEFEF"/>
                </a:solidFill>
                <a:latin typeface="Calibri"/>
                <a:ea typeface="Calibri"/>
                <a:cs typeface="Calibri"/>
                <a:sym typeface="Calibri"/>
              </a:rPr>
              <a:t>  [Accessed 14 November 2020].</a:t>
            </a:r>
            <a:endParaRPr sz="1200">
              <a:solidFill>
                <a:srgbClr val="EFEFEF"/>
              </a:solidFill>
              <a:latin typeface="Calibri"/>
              <a:ea typeface="Calibri"/>
              <a:cs typeface="Calibri"/>
              <a:sym typeface="Calibri"/>
            </a:endParaRPr>
          </a:p>
          <a:p>
            <a:pPr marL="0" lvl="0" indent="0" algn="just" rtl="0">
              <a:lnSpc>
                <a:spcPct val="150000"/>
              </a:lnSpc>
              <a:spcBef>
                <a:spcPts val="1200"/>
              </a:spcBef>
              <a:spcAft>
                <a:spcPts val="0"/>
              </a:spcAft>
              <a:buSzPts val="1800"/>
              <a:buNone/>
            </a:pPr>
            <a:endParaRPr sz="1050">
              <a:solidFill>
                <a:srgbClr val="EFEFEF"/>
              </a:solidFill>
              <a:latin typeface="Nunito"/>
              <a:ea typeface="Nunito"/>
              <a:cs typeface="Nunito"/>
              <a:sym typeface="Nunito"/>
            </a:endParaRPr>
          </a:p>
          <a:p>
            <a:pPr marL="0" lvl="0" indent="0" algn="just" rtl="0">
              <a:lnSpc>
                <a:spcPct val="150000"/>
              </a:lnSpc>
              <a:spcBef>
                <a:spcPts val="0"/>
              </a:spcBef>
              <a:spcAft>
                <a:spcPts val="0"/>
              </a:spcAft>
              <a:buSzPts val="1800"/>
              <a:buNone/>
            </a:pPr>
            <a:endParaRPr sz="1050">
              <a:solidFill>
                <a:srgbClr val="EFEFEF"/>
              </a:solidFill>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3"/>
          <p:cNvSpPr txBox="1"/>
          <p:nvPr/>
        </p:nvSpPr>
        <p:spPr>
          <a:xfrm>
            <a:off x="535775" y="451650"/>
            <a:ext cx="8235600" cy="44214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0"/>
              </a:spcBef>
              <a:spcAft>
                <a:spcPts val="0"/>
              </a:spcAft>
              <a:buClr>
                <a:srgbClr val="000000"/>
              </a:buClr>
              <a:buSzPts val="4000"/>
              <a:buFont typeface="Arial"/>
              <a:buNone/>
            </a:pPr>
            <a:r>
              <a:rPr lang="en-GB" sz="4000" b="1" i="0" u="none" strike="noStrike" cap="none" dirty="0">
                <a:solidFill>
                  <a:srgbClr val="EFEFEF"/>
                </a:solidFill>
                <a:latin typeface="Amatic SC"/>
                <a:ea typeface="Amatic SC"/>
                <a:cs typeface="Amatic SC"/>
                <a:sym typeface="Amatic SC"/>
              </a:rPr>
              <a:t>Table of contents</a:t>
            </a:r>
            <a:endParaRPr sz="4000" b="1" i="0" u="none" strike="noStrike" cap="none" dirty="0">
              <a:solidFill>
                <a:srgbClr val="EFEFEF"/>
              </a:solidFill>
              <a:latin typeface="Amatic SC"/>
              <a:ea typeface="Amatic SC"/>
              <a:cs typeface="Amatic SC"/>
              <a:sym typeface="Amatic SC"/>
            </a:endParaRPr>
          </a:p>
          <a:p>
            <a:pPr marL="0" marR="0" lvl="0" indent="0" algn="just" rtl="0">
              <a:lnSpc>
                <a:spcPct val="100000"/>
              </a:lnSpc>
              <a:spcBef>
                <a:spcPts val="0"/>
              </a:spcBef>
              <a:spcAft>
                <a:spcPts val="0"/>
              </a:spcAft>
              <a:buClr>
                <a:srgbClr val="000000"/>
              </a:buClr>
              <a:buSzPts val="1800"/>
              <a:buFont typeface="Arial"/>
              <a:buNone/>
            </a:pPr>
            <a:endParaRPr sz="1800" b="1" i="0" u="none" strike="noStrike" cap="none" dirty="0">
              <a:solidFill>
                <a:srgbClr val="EFEFEF"/>
              </a:solidFill>
              <a:latin typeface="Amatic SC"/>
              <a:ea typeface="Amatic SC"/>
              <a:cs typeface="Amatic SC"/>
              <a:sym typeface="Amatic SC"/>
            </a:endParaRPr>
          </a:p>
          <a:p>
            <a:pPr marL="457200" marR="0" lvl="0" indent="-342900" algn="just" rtl="0">
              <a:lnSpc>
                <a:spcPct val="150000"/>
              </a:lnSpc>
              <a:spcBef>
                <a:spcPts val="0"/>
              </a:spcBef>
              <a:spcAft>
                <a:spcPts val="0"/>
              </a:spcAft>
              <a:buClr>
                <a:srgbClr val="EFEFEF"/>
              </a:buClr>
              <a:buSzPts val="1800"/>
              <a:buFont typeface="Calibri"/>
              <a:buAutoNum type="arabicPeriod"/>
            </a:pPr>
            <a:r>
              <a:rPr lang="en-GB" sz="1800" b="0" i="0" u="none" strike="noStrike" cap="none" dirty="0">
                <a:solidFill>
                  <a:srgbClr val="EFEFEF"/>
                </a:solidFill>
                <a:latin typeface="Calibri"/>
                <a:ea typeface="Calibri"/>
                <a:cs typeface="Calibri"/>
                <a:sym typeface="Calibri"/>
              </a:rPr>
              <a:t>Context and motivation </a:t>
            </a:r>
            <a:endParaRPr lang="en-GB" sz="1800" dirty="0">
              <a:solidFill>
                <a:srgbClr val="EFEFEF"/>
              </a:solidFill>
              <a:latin typeface="Calibri"/>
              <a:ea typeface="Calibri"/>
              <a:cs typeface="Calibri"/>
              <a:sym typeface="Calibri"/>
            </a:endParaRPr>
          </a:p>
          <a:p>
            <a:pPr marL="457200" marR="0" lvl="0" indent="-342900" algn="just" rtl="0">
              <a:lnSpc>
                <a:spcPct val="150000"/>
              </a:lnSpc>
              <a:spcBef>
                <a:spcPts val="0"/>
              </a:spcBef>
              <a:spcAft>
                <a:spcPts val="0"/>
              </a:spcAft>
              <a:buClr>
                <a:srgbClr val="EFEFEF"/>
              </a:buClr>
              <a:buSzPts val="1800"/>
              <a:buFont typeface="Calibri"/>
              <a:buAutoNum type="arabicPeriod"/>
            </a:pPr>
            <a:r>
              <a:rPr lang="en-GB" sz="1800" b="0" i="0" u="none" strike="noStrike" cap="none" dirty="0">
                <a:solidFill>
                  <a:srgbClr val="EFEFEF"/>
                </a:solidFill>
                <a:latin typeface="Calibri"/>
                <a:ea typeface="Calibri"/>
                <a:cs typeface="Calibri"/>
                <a:sym typeface="Calibri"/>
              </a:rPr>
              <a:t>Explanation of variables </a:t>
            </a:r>
            <a:endParaRPr lang="en-GB" sz="1800" dirty="0">
              <a:solidFill>
                <a:srgbClr val="EFEFEF"/>
              </a:solidFill>
              <a:latin typeface="Calibri"/>
              <a:ea typeface="Calibri"/>
              <a:cs typeface="Calibri"/>
              <a:sym typeface="Calibri"/>
            </a:endParaRPr>
          </a:p>
          <a:p>
            <a:pPr marL="457200" marR="0" lvl="0" indent="-342900" algn="just" rtl="0">
              <a:lnSpc>
                <a:spcPct val="150000"/>
              </a:lnSpc>
              <a:spcBef>
                <a:spcPts val="0"/>
              </a:spcBef>
              <a:spcAft>
                <a:spcPts val="0"/>
              </a:spcAft>
              <a:buClr>
                <a:srgbClr val="EFEFEF"/>
              </a:buClr>
              <a:buSzPts val="1800"/>
              <a:buFont typeface="Calibri"/>
              <a:buAutoNum type="arabicPeriod"/>
            </a:pPr>
            <a:r>
              <a:rPr lang="en-GB" sz="1800" b="0" i="0" u="none" strike="noStrike" cap="none" dirty="0">
                <a:solidFill>
                  <a:srgbClr val="EFEFEF"/>
                </a:solidFill>
                <a:latin typeface="Calibri"/>
                <a:ea typeface="Calibri"/>
                <a:cs typeface="Calibri"/>
                <a:sym typeface="Calibri"/>
              </a:rPr>
              <a:t>Sources of data </a:t>
            </a:r>
            <a:endParaRPr lang="en-GB" sz="1800" dirty="0">
              <a:solidFill>
                <a:srgbClr val="EFEFEF"/>
              </a:solidFill>
              <a:latin typeface="Calibri"/>
              <a:ea typeface="Calibri"/>
              <a:cs typeface="Calibri"/>
              <a:sym typeface="Calibri"/>
            </a:endParaRPr>
          </a:p>
          <a:p>
            <a:pPr marL="457200" marR="0" lvl="0" indent="-342900" algn="just" rtl="0">
              <a:lnSpc>
                <a:spcPct val="150000"/>
              </a:lnSpc>
              <a:spcBef>
                <a:spcPts val="0"/>
              </a:spcBef>
              <a:spcAft>
                <a:spcPts val="0"/>
              </a:spcAft>
              <a:buClr>
                <a:srgbClr val="EFEFEF"/>
              </a:buClr>
              <a:buSzPts val="1800"/>
              <a:buFont typeface="Calibri"/>
              <a:buAutoNum type="arabicPeriod"/>
            </a:pPr>
            <a:r>
              <a:rPr lang="en-GB" sz="1800" b="0" i="0" u="none" strike="noStrike" cap="none" dirty="0">
                <a:solidFill>
                  <a:srgbClr val="EFEFEF"/>
                </a:solidFill>
                <a:latin typeface="Calibri"/>
                <a:ea typeface="Calibri"/>
                <a:cs typeface="Calibri"/>
                <a:sym typeface="Calibri"/>
              </a:rPr>
              <a:t>Methods of analysing data </a:t>
            </a:r>
            <a:endParaRPr lang="en-GB" sz="1800" dirty="0">
              <a:solidFill>
                <a:srgbClr val="EFEFEF"/>
              </a:solidFill>
              <a:latin typeface="Calibri"/>
              <a:ea typeface="Calibri"/>
              <a:cs typeface="Calibri"/>
              <a:sym typeface="Calibri"/>
            </a:endParaRPr>
          </a:p>
          <a:p>
            <a:pPr marL="457200" marR="0" lvl="0" indent="-342900" algn="just" rtl="0">
              <a:lnSpc>
                <a:spcPct val="150000"/>
              </a:lnSpc>
              <a:spcBef>
                <a:spcPts val="0"/>
              </a:spcBef>
              <a:spcAft>
                <a:spcPts val="0"/>
              </a:spcAft>
              <a:buClr>
                <a:srgbClr val="EFEFEF"/>
              </a:buClr>
              <a:buSzPts val="1800"/>
              <a:buFont typeface="Calibri"/>
              <a:buAutoNum type="arabicPeriod"/>
            </a:pPr>
            <a:r>
              <a:rPr lang="en-GB" sz="1800" b="0" i="0" u="none" strike="noStrike" cap="none" dirty="0">
                <a:solidFill>
                  <a:srgbClr val="EFEFEF"/>
                </a:solidFill>
                <a:latin typeface="Calibri"/>
                <a:ea typeface="Calibri"/>
                <a:cs typeface="Calibri"/>
                <a:sym typeface="Calibri"/>
              </a:rPr>
              <a:t>Data visualisation and website </a:t>
            </a:r>
            <a:endParaRPr lang="en-GB" sz="1800" dirty="0">
              <a:solidFill>
                <a:srgbClr val="EFEFEF"/>
              </a:solidFill>
              <a:latin typeface="Calibri"/>
              <a:ea typeface="Calibri"/>
              <a:cs typeface="Calibri"/>
              <a:sym typeface="Calibri"/>
            </a:endParaRPr>
          </a:p>
          <a:p>
            <a:pPr marL="457200" marR="0" lvl="0" indent="-342900" algn="just" rtl="0">
              <a:lnSpc>
                <a:spcPct val="150000"/>
              </a:lnSpc>
              <a:spcBef>
                <a:spcPts val="0"/>
              </a:spcBef>
              <a:spcAft>
                <a:spcPts val="0"/>
              </a:spcAft>
              <a:buClr>
                <a:srgbClr val="EFEFEF"/>
              </a:buClr>
              <a:buSzPts val="1800"/>
              <a:buFont typeface="Calibri"/>
              <a:buAutoNum type="arabicPeriod"/>
            </a:pPr>
            <a:r>
              <a:rPr lang="fr-CH" sz="1800" b="0" i="0" u="none" strike="noStrike" cap="none" dirty="0">
                <a:solidFill>
                  <a:srgbClr val="EFEFEF"/>
                </a:solidFill>
                <a:latin typeface="Calibri"/>
                <a:ea typeface="Calibri"/>
                <a:cs typeface="Calibri"/>
                <a:sym typeface="Calibri"/>
              </a:rPr>
              <a:t>Limitations</a:t>
            </a:r>
            <a:endParaRPr sz="1800" b="0" i="0" u="none" strike="noStrike" cap="none" dirty="0">
              <a:solidFill>
                <a:srgbClr val="EFEFEF"/>
              </a:solidFill>
              <a:latin typeface="Calibri"/>
              <a:ea typeface="Calibri"/>
              <a:cs typeface="Calibri"/>
              <a:sym typeface="Calibri"/>
            </a:endParaRPr>
          </a:p>
          <a:p>
            <a:pPr marL="457200" marR="0" lvl="0" indent="0" algn="just" rtl="0">
              <a:lnSpc>
                <a:spcPct val="100000"/>
              </a:lnSpc>
              <a:spcBef>
                <a:spcPts val="0"/>
              </a:spcBef>
              <a:spcAft>
                <a:spcPts val="0"/>
              </a:spcAft>
              <a:buClr>
                <a:srgbClr val="000000"/>
              </a:buClr>
              <a:buSzPts val="2400"/>
              <a:buFont typeface="Arial"/>
              <a:buNone/>
            </a:pPr>
            <a:endParaRPr sz="2400" b="0" i="0" u="none" strike="noStrike" cap="none" dirty="0">
              <a:solidFill>
                <a:srgbClr val="EFEFEF"/>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2"/>
          <p:cNvSpPr txBox="1">
            <a:spLocks noGrp="1"/>
          </p:cNvSpPr>
          <p:nvPr>
            <p:ph type="title"/>
          </p:nvPr>
        </p:nvSpPr>
        <p:spPr>
          <a:xfrm>
            <a:off x="311700" y="183700"/>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000" b="1">
                <a:latin typeface="Amatic SC"/>
                <a:ea typeface="Amatic SC"/>
                <a:cs typeface="Amatic SC"/>
                <a:sym typeface="Amatic SC"/>
              </a:rPr>
              <a:t>Meet our team </a:t>
            </a:r>
            <a:endParaRPr sz="4000" b="1">
              <a:latin typeface="Amatic SC"/>
              <a:ea typeface="Amatic SC"/>
              <a:cs typeface="Amatic SC"/>
              <a:sym typeface="Amatic SC"/>
            </a:endParaRPr>
          </a:p>
        </p:txBody>
      </p:sp>
      <p:pic>
        <p:nvPicPr>
          <p:cNvPr id="64" name="Google Shape;64;p2"/>
          <p:cNvPicPr preferRelativeResize="0"/>
          <p:nvPr/>
        </p:nvPicPr>
        <p:blipFill rotWithShape="1">
          <a:blip r:embed="rId3">
            <a:alphaModFix/>
          </a:blip>
          <a:srcRect/>
          <a:stretch/>
        </p:blipFill>
        <p:spPr>
          <a:xfrm>
            <a:off x="152400" y="1145124"/>
            <a:ext cx="1604400" cy="1965632"/>
          </a:xfrm>
          <a:prstGeom prst="rect">
            <a:avLst/>
          </a:prstGeom>
          <a:noFill/>
          <a:ln>
            <a:noFill/>
          </a:ln>
        </p:spPr>
      </p:pic>
      <p:pic>
        <p:nvPicPr>
          <p:cNvPr id="65" name="Google Shape;65;p2"/>
          <p:cNvPicPr preferRelativeResize="0"/>
          <p:nvPr/>
        </p:nvPicPr>
        <p:blipFill rotWithShape="1">
          <a:blip r:embed="rId4">
            <a:alphaModFix/>
          </a:blip>
          <a:srcRect/>
          <a:stretch/>
        </p:blipFill>
        <p:spPr>
          <a:xfrm>
            <a:off x="3938250" y="1128300"/>
            <a:ext cx="1604400" cy="1927673"/>
          </a:xfrm>
          <a:prstGeom prst="rect">
            <a:avLst/>
          </a:prstGeom>
          <a:noFill/>
          <a:ln>
            <a:noFill/>
          </a:ln>
        </p:spPr>
      </p:pic>
      <p:pic>
        <p:nvPicPr>
          <p:cNvPr id="66" name="Google Shape;66;p2"/>
          <p:cNvPicPr preferRelativeResize="0"/>
          <p:nvPr/>
        </p:nvPicPr>
        <p:blipFill rotWithShape="1">
          <a:blip r:embed="rId5">
            <a:alphaModFix/>
          </a:blip>
          <a:srcRect t="-3827" b="-1048"/>
          <a:stretch/>
        </p:blipFill>
        <p:spPr>
          <a:xfrm>
            <a:off x="5722025" y="1069057"/>
            <a:ext cx="1432925" cy="2003768"/>
          </a:xfrm>
          <a:prstGeom prst="rect">
            <a:avLst/>
          </a:prstGeom>
          <a:noFill/>
          <a:ln>
            <a:noFill/>
          </a:ln>
        </p:spPr>
      </p:pic>
      <p:sp>
        <p:nvSpPr>
          <p:cNvPr id="67" name="Google Shape;67;p2"/>
          <p:cNvSpPr txBox="1"/>
          <p:nvPr/>
        </p:nvSpPr>
        <p:spPr>
          <a:xfrm>
            <a:off x="97425" y="3352575"/>
            <a:ext cx="1604400" cy="938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100"/>
              <a:buFont typeface="Arial"/>
              <a:buNone/>
            </a:pPr>
            <a:r>
              <a:rPr lang="en-GB" sz="2100" b="1" i="0" u="none" strike="noStrike" cap="none">
                <a:solidFill>
                  <a:srgbClr val="EFEFEF"/>
                </a:solidFill>
                <a:latin typeface="Amatic SC"/>
                <a:ea typeface="Amatic SC"/>
                <a:cs typeface="Amatic SC"/>
                <a:sym typeface="Amatic SC"/>
              </a:rPr>
              <a:t>Pei Yen </a:t>
            </a:r>
            <a:endParaRPr sz="2100" b="1" i="0" u="none" strike="noStrike" cap="none">
              <a:solidFill>
                <a:srgbClr val="EFEFEF"/>
              </a:solidFill>
              <a:latin typeface="Amatic SC"/>
              <a:ea typeface="Amatic SC"/>
              <a:cs typeface="Amatic SC"/>
              <a:sym typeface="Amatic SC"/>
            </a:endParaRPr>
          </a:p>
          <a:p>
            <a:pPr marL="0" marR="0" lvl="0" indent="0" algn="l" rtl="0">
              <a:lnSpc>
                <a:spcPct val="100000"/>
              </a:lnSpc>
              <a:spcBef>
                <a:spcPts val="0"/>
              </a:spcBef>
              <a:spcAft>
                <a:spcPts val="0"/>
              </a:spcAft>
              <a:buClr>
                <a:srgbClr val="000000"/>
              </a:buClr>
              <a:buSzPts val="2100"/>
              <a:buFont typeface="Arial"/>
              <a:buNone/>
            </a:pPr>
            <a:r>
              <a:rPr lang="en-GB" sz="2100" b="0" i="1" u="none" strike="noStrike" cap="none">
                <a:solidFill>
                  <a:srgbClr val="EFEFEF"/>
                </a:solidFill>
                <a:latin typeface="Amatic SC"/>
                <a:ea typeface="Amatic SC"/>
                <a:cs typeface="Amatic SC"/>
                <a:sym typeface="Amatic SC"/>
              </a:rPr>
              <a:t>Website design and data visualization</a:t>
            </a:r>
            <a:r>
              <a:rPr lang="en-GB" sz="1400" b="0" i="0" u="none" strike="noStrike" cap="none">
                <a:solidFill>
                  <a:srgbClr val="EFEFEF"/>
                </a:solidFill>
                <a:latin typeface="Arial"/>
                <a:ea typeface="Arial"/>
                <a:cs typeface="Arial"/>
                <a:sym typeface="Arial"/>
              </a:rPr>
              <a:t> </a:t>
            </a:r>
            <a:endParaRPr sz="1400" b="0" i="0" u="none" strike="noStrike" cap="none">
              <a:solidFill>
                <a:srgbClr val="EFEFEF"/>
              </a:solidFill>
              <a:latin typeface="Arial"/>
              <a:ea typeface="Arial"/>
              <a:cs typeface="Arial"/>
              <a:sym typeface="Arial"/>
            </a:endParaRPr>
          </a:p>
        </p:txBody>
      </p:sp>
      <p:sp>
        <p:nvSpPr>
          <p:cNvPr id="68" name="Google Shape;68;p2"/>
          <p:cNvSpPr txBox="1"/>
          <p:nvPr/>
        </p:nvSpPr>
        <p:spPr>
          <a:xfrm>
            <a:off x="1855888" y="3337275"/>
            <a:ext cx="1983300" cy="969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100"/>
              <a:buFont typeface="Arial"/>
              <a:buNone/>
            </a:pPr>
            <a:r>
              <a:rPr lang="en-GB" sz="2100" b="1" i="0" u="none" strike="noStrike" cap="none">
                <a:solidFill>
                  <a:srgbClr val="EFEFEF"/>
                </a:solidFill>
                <a:latin typeface="Amatic SC"/>
                <a:ea typeface="Amatic SC"/>
                <a:cs typeface="Amatic SC"/>
                <a:sym typeface="Amatic SC"/>
              </a:rPr>
              <a:t>Jana</a:t>
            </a:r>
            <a:endParaRPr sz="2100" b="1" i="0" u="none" strike="noStrike" cap="none">
              <a:solidFill>
                <a:srgbClr val="EFEFEF"/>
              </a:solidFill>
              <a:latin typeface="Amatic SC"/>
              <a:ea typeface="Amatic SC"/>
              <a:cs typeface="Amatic SC"/>
              <a:sym typeface="Amatic SC"/>
            </a:endParaRPr>
          </a:p>
          <a:p>
            <a:pPr marL="0" marR="0" lvl="0" indent="0" algn="l" rtl="0">
              <a:lnSpc>
                <a:spcPct val="100000"/>
              </a:lnSpc>
              <a:spcBef>
                <a:spcPts val="0"/>
              </a:spcBef>
              <a:spcAft>
                <a:spcPts val="0"/>
              </a:spcAft>
              <a:buClr>
                <a:srgbClr val="000000"/>
              </a:buClr>
              <a:buSzPts val="2100"/>
              <a:buFont typeface="Arial"/>
              <a:buNone/>
            </a:pPr>
            <a:r>
              <a:rPr lang="en-GB" sz="2100" i="1">
                <a:solidFill>
                  <a:srgbClr val="EFEFEF"/>
                </a:solidFill>
                <a:latin typeface="Amatic SC"/>
                <a:ea typeface="Amatic SC"/>
                <a:cs typeface="Amatic SC"/>
                <a:sym typeface="Amatic SC"/>
              </a:rPr>
              <a:t>Team Leader</a:t>
            </a:r>
            <a:endParaRPr sz="2100" i="1">
              <a:solidFill>
                <a:srgbClr val="EFEFEF"/>
              </a:solidFill>
              <a:latin typeface="Amatic SC"/>
              <a:ea typeface="Amatic SC"/>
              <a:cs typeface="Amatic SC"/>
              <a:sym typeface="Amatic SC"/>
            </a:endParaRPr>
          </a:p>
          <a:p>
            <a:pPr marL="0" marR="0" lvl="0" indent="0" algn="l" rtl="0">
              <a:lnSpc>
                <a:spcPct val="100000"/>
              </a:lnSpc>
              <a:spcBef>
                <a:spcPts val="0"/>
              </a:spcBef>
              <a:spcAft>
                <a:spcPts val="0"/>
              </a:spcAft>
              <a:buClr>
                <a:srgbClr val="000000"/>
              </a:buClr>
              <a:buSzPts val="2100"/>
              <a:buFont typeface="Arial"/>
              <a:buNone/>
            </a:pPr>
            <a:r>
              <a:rPr lang="en-GB" sz="2100" b="0" i="1" u="none" strike="noStrike" cap="none">
                <a:solidFill>
                  <a:srgbClr val="EFEFEF"/>
                </a:solidFill>
                <a:latin typeface="Amatic SC"/>
                <a:ea typeface="Amatic SC"/>
                <a:cs typeface="Amatic SC"/>
                <a:sym typeface="Amatic SC"/>
              </a:rPr>
              <a:t> context</a:t>
            </a:r>
            <a:r>
              <a:rPr lang="en-GB" sz="2100" b="0" i="1" u="none" strike="noStrike" cap="none">
                <a:solidFill>
                  <a:srgbClr val="EFEFEF"/>
                </a:solidFill>
                <a:latin typeface="Arial"/>
                <a:ea typeface="Arial"/>
                <a:cs typeface="Arial"/>
                <a:sym typeface="Arial"/>
              </a:rPr>
              <a:t> </a:t>
            </a:r>
            <a:endParaRPr sz="2100" b="0" i="1" u="none" strike="noStrike" cap="none">
              <a:solidFill>
                <a:srgbClr val="EFEFE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100"/>
              <a:buFont typeface="Arial"/>
              <a:buNone/>
            </a:pPr>
            <a:endParaRPr sz="2100" b="0" i="0" u="none" strike="noStrike" cap="none">
              <a:solidFill>
                <a:srgbClr val="EFEFEF"/>
              </a:solidFill>
              <a:latin typeface="Arial"/>
              <a:ea typeface="Arial"/>
              <a:cs typeface="Arial"/>
              <a:sym typeface="Arial"/>
            </a:endParaRPr>
          </a:p>
        </p:txBody>
      </p:sp>
      <p:sp>
        <p:nvSpPr>
          <p:cNvPr id="69" name="Google Shape;69;p2"/>
          <p:cNvSpPr txBox="1"/>
          <p:nvPr/>
        </p:nvSpPr>
        <p:spPr>
          <a:xfrm>
            <a:off x="3993276" y="3337275"/>
            <a:ext cx="1512600" cy="79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100"/>
              <a:buFont typeface="Arial"/>
              <a:buNone/>
            </a:pPr>
            <a:r>
              <a:rPr lang="en-GB" sz="2100" b="1" i="0" u="none" strike="noStrike" cap="none">
                <a:solidFill>
                  <a:srgbClr val="EFEFEF"/>
                </a:solidFill>
                <a:latin typeface="Amatic SC"/>
                <a:ea typeface="Amatic SC"/>
                <a:cs typeface="Amatic SC"/>
                <a:sym typeface="Amatic SC"/>
              </a:rPr>
              <a:t>Camilla </a:t>
            </a:r>
            <a:endParaRPr sz="2100" b="1" i="0" u="none" strike="noStrike" cap="none">
              <a:solidFill>
                <a:srgbClr val="EFEFEF"/>
              </a:solidFill>
              <a:latin typeface="Amatic SC"/>
              <a:ea typeface="Amatic SC"/>
              <a:cs typeface="Amatic SC"/>
              <a:sym typeface="Amatic SC"/>
            </a:endParaRPr>
          </a:p>
          <a:p>
            <a:pPr marL="0" marR="0" lvl="0" indent="0" algn="l" rtl="0">
              <a:lnSpc>
                <a:spcPct val="100000"/>
              </a:lnSpc>
              <a:spcBef>
                <a:spcPts val="0"/>
              </a:spcBef>
              <a:spcAft>
                <a:spcPts val="0"/>
              </a:spcAft>
              <a:buClr>
                <a:srgbClr val="000000"/>
              </a:buClr>
              <a:buSzPts val="2100"/>
              <a:buFont typeface="Arial"/>
              <a:buNone/>
            </a:pPr>
            <a:r>
              <a:rPr lang="en-GB" sz="2100" b="0" i="1" u="none" strike="noStrike" cap="none">
                <a:solidFill>
                  <a:srgbClr val="EFEFEF"/>
                </a:solidFill>
                <a:latin typeface="Amatic SC"/>
                <a:ea typeface="Amatic SC"/>
                <a:cs typeface="Amatic SC"/>
                <a:sym typeface="Amatic SC"/>
              </a:rPr>
              <a:t>Research and Data analysis</a:t>
            </a:r>
            <a:endParaRPr sz="2100" b="0" i="1" u="none" strike="noStrike" cap="none">
              <a:solidFill>
                <a:srgbClr val="EFEFEF"/>
              </a:solidFill>
              <a:latin typeface="Amatic SC"/>
              <a:ea typeface="Amatic SC"/>
              <a:cs typeface="Amatic SC"/>
              <a:sym typeface="Amatic SC"/>
            </a:endParaRPr>
          </a:p>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000000"/>
                </a:solidFill>
                <a:latin typeface="Average"/>
                <a:ea typeface="Average"/>
                <a:cs typeface="Average"/>
                <a:sym typeface="Average"/>
              </a:rPr>
              <a:t> </a:t>
            </a:r>
            <a:endParaRPr sz="1400" b="0" i="0" u="none" strike="noStrike" cap="none">
              <a:solidFill>
                <a:srgbClr val="000000"/>
              </a:solidFill>
              <a:latin typeface="Average"/>
              <a:ea typeface="Average"/>
              <a:cs typeface="Average"/>
              <a:sym typeface="Average"/>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verage"/>
              <a:ea typeface="Average"/>
              <a:cs typeface="Average"/>
              <a:sym typeface="Average"/>
            </a:endParaRPr>
          </a:p>
        </p:txBody>
      </p:sp>
      <p:sp>
        <p:nvSpPr>
          <p:cNvPr id="70" name="Google Shape;70;p2"/>
          <p:cNvSpPr txBox="1"/>
          <p:nvPr/>
        </p:nvSpPr>
        <p:spPr>
          <a:xfrm>
            <a:off x="5574875" y="3299025"/>
            <a:ext cx="1604400" cy="1045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100"/>
              <a:buFont typeface="Arial"/>
              <a:buNone/>
            </a:pPr>
            <a:r>
              <a:rPr lang="en-GB" sz="2100" b="1" i="0" u="none" strike="noStrike" cap="none">
                <a:solidFill>
                  <a:srgbClr val="EFEFEF"/>
                </a:solidFill>
                <a:latin typeface="Amatic SC"/>
                <a:ea typeface="Amatic SC"/>
                <a:cs typeface="Amatic SC"/>
                <a:sym typeface="Amatic SC"/>
              </a:rPr>
              <a:t>Tiphaine </a:t>
            </a:r>
            <a:endParaRPr sz="2100" b="1" i="0" u="none" strike="noStrike" cap="none">
              <a:solidFill>
                <a:srgbClr val="EFEFEF"/>
              </a:solidFill>
              <a:latin typeface="Amatic SC"/>
              <a:ea typeface="Amatic SC"/>
              <a:cs typeface="Amatic SC"/>
              <a:sym typeface="Amatic SC"/>
            </a:endParaRPr>
          </a:p>
          <a:p>
            <a:pPr marL="0" marR="0" lvl="0" indent="0" algn="l" rtl="0">
              <a:lnSpc>
                <a:spcPct val="100000"/>
              </a:lnSpc>
              <a:spcBef>
                <a:spcPts val="0"/>
              </a:spcBef>
              <a:spcAft>
                <a:spcPts val="0"/>
              </a:spcAft>
              <a:buClr>
                <a:srgbClr val="000000"/>
              </a:buClr>
              <a:buSzPts val="2100"/>
              <a:buFont typeface="Arial"/>
              <a:buNone/>
            </a:pPr>
            <a:r>
              <a:rPr lang="en-GB" sz="2100" b="0" i="1" u="none" strike="noStrike" cap="none">
                <a:solidFill>
                  <a:srgbClr val="EFEFEF"/>
                </a:solidFill>
                <a:latin typeface="Amatic SC"/>
                <a:ea typeface="Amatic SC"/>
                <a:cs typeface="Amatic SC"/>
                <a:sym typeface="Amatic SC"/>
              </a:rPr>
              <a:t>Research and website design</a:t>
            </a:r>
            <a:r>
              <a:rPr lang="en-GB" sz="2100" b="0" i="0" u="none" strike="noStrike" cap="none">
                <a:solidFill>
                  <a:srgbClr val="EFEFEF"/>
                </a:solidFill>
                <a:latin typeface="Amatic SC"/>
                <a:ea typeface="Amatic SC"/>
                <a:cs typeface="Amatic SC"/>
                <a:sym typeface="Amatic SC"/>
              </a:rPr>
              <a:t> </a:t>
            </a:r>
            <a:endParaRPr sz="2100" b="0" i="0" u="none" strike="noStrike" cap="none">
              <a:solidFill>
                <a:srgbClr val="EFEFEF"/>
              </a:solidFill>
              <a:latin typeface="Amatic SC"/>
              <a:ea typeface="Amatic SC"/>
              <a:cs typeface="Amatic SC"/>
              <a:sym typeface="Amatic SC"/>
            </a:endParaRPr>
          </a:p>
        </p:txBody>
      </p:sp>
      <p:sp>
        <p:nvSpPr>
          <p:cNvPr id="71" name="Google Shape;71;p2"/>
          <p:cNvSpPr txBox="1"/>
          <p:nvPr/>
        </p:nvSpPr>
        <p:spPr>
          <a:xfrm>
            <a:off x="7365250" y="3245375"/>
            <a:ext cx="1604400" cy="969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100"/>
              <a:buFont typeface="Arial"/>
              <a:buNone/>
            </a:pPr>
            <a:r>
              <a:rPr lang="en-GB" sz="2100" b="1" i="0" u="none" strike="noStrike" cap="none">
                <a:solidFill>
                  <a:srgbClr val="EFEFEF"/>
                </a:solidFill>
                <a:latin typeface="Amatic SC"/>
                <a:ea typeface="Amatic SC"/>
                <a:cs typeface="Amatic SC"/>
                <a:sym typeface="Amatic SC"/>
              </a:rPr>
              <a:t>Alaric </a:t>
            </a:r>
            <a:endParaRPr sz="2100" b="1" i="0" u="none" strike="noStrike" cap="none">
              <a:solidFill>
                <a:srgbClr val="EFEFEF"/>
              </a:solidFill>
              <a:latin typeface="Amatic SC"/>
              <a:ea typeface="Amatic SC"/>
              <a:cs typeface="Amatic SC"/>
              <a:sym typeface="Amatic SC"/>
            </a:endParaRPr>
          </a:p>
          <a:p>
            <a:pPr marL="0" marR="0" lvl="0" indent="0" algn="l" rtl="0">
              <a:lnSpc>
                <a:spcPct val="100000"/>
              </a:lnSpc>
              <a:spcBef>
                <a:spcPts val="0"/>
              </a:spcBef>
              <a:spcAft>
                <a:spcPts val="0"/>
              </a:spcAft>
              <a:buClr>
                <a:srgbClr val="000000"/>
              </a:buClr>
              <a:buSzPts val="2100"/>
              <a:buFont typeface="Arial"/>
              <a:buNone/>
            </a:pPr>
            <a:r>
              <a:rPr lang="en-GB" sz="2100" b="0" i="1" u="none" strike="noStrike" cap="none">
                <a:solidFill>
                  <a:srgbClr val="EFEFEF"/>
                </a:solidFill>
                <a:latin typeface="Amatic SC"/>
                <a:ea typeface="Amatic SC"/>
                <a:cs typeface="Amatic SC"/>
                <a:sym typeface="Amatic SC"/>
              </a:rPr>
              <a:t>Data  analysis and visualisation</a:t>
            </a:r>
            <a:endParaRPr sz="2100" b="0" i="1" u="none" strike="noStrike" cap="none">
              <a:solidFill>
                <a:srgbClr val="EFEFEF"/>
              </a:solidFill>
              <a:latin typeface="Amatic SC"/>
              <a:ea typeface="Amatic SC"/>
              <a:cs typeface="Amatic SC"/>
              <a:sym typeface="Amatic SC"/>
            </a:endParaRPr>
          </a:p>
        </p:txBody>
      </p:sp>
      <p:sp>
        <p:nvSpPr>
          <p:cNvPr id="72" name="Google Shape;72;p2"/>
          <p:cNvSpPr/>
          <p:nvPr/>
        </p:nvSpPr>
        <p:spPr>
          <a:xfrm>
            <a:off x="5722025" y="308300"/>
            <a:ext cx="459900" cy="448200"/>
          </a:xfrm>
          <a:prstGeom prst="su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73" name="Google Shape;73;p2"/>
          <p:cNvPicPr preferRelativeResize="0"/>
          <p:nvPr/>
        </p:nvPicPr>
        <p:blipFill rotWithShape="1">
          <a:blip r:embed="rId6">
            <a:alphaModFix/>
          </a:blip>
          <a:srcRect/>
          <a:stretch/>
        </p:blipFill>
        <p:spPr>
          <a:xfrm>
            <a:off x="7365250" y="1128300"/>
            <a:ext cx="1432929" cy="1927674"/>
          </a:xfrm>
          <a:prstGeom prst="rect">
            <a:avLst/>
          </a:prstGeom>
          <a:noFill/>
          <a:ln>
            <a:noFill/>
          </a:ln>
        </p:spPr>
      </p:pic>
      <p:sp>
        <p:nvSpPr>
          <p:cNvPr id="74" name="Google Shape;74;p2"/>
          <p:cNvSpPr/>
          <p:nvPr/>
        </p:nvSpPr>
        <p:spPr>
          <a:xfrm>
            <a:off x="2975400" y="308300"/>
            <a:ext cx="459900" cy="448200"/>
          </a:xfrm>
          <a:prstGeom prst="sun">
            <a:avLst>
              <a:gd name="adj"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26" name="Picture 2">
            <a:extLst>
              <a:ext uri="{FF2B5EF4-FFF2-40B4-BE49-F238E27FC236}">
                <a16:creationId xmlns:a16="http://schemas.microsoft.com/office/drawing/2014/main" id="{35A33E46-7B94-1145-BA1B-AAF10572DE6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30133" y="1145124"/>
            <a:ext cx="1634784" cy="196563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ga213ad4910_0_0"/>
          <p:cNvSpPr txBox="1">
            <a:spLocks noGrp="1"/>
          </p:cNvSpPr>
          <p:nvPr>
            <p:ph type="ctrTitle"/>
          </p:nvPr>
        </p:nvSpPr>
        <p:spPr>
          <a:xfrm>
            <a:off x="311708" y="3090900"/>
            <a:ext cx="8520600" cy="2052600"/>
          </a:xfrm>
          <a:prstGeom prst="rect">
            <a:avLst/>
          </a:prstGeom>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GB" sz="5000" b="1" dirty="0">
                <a:solidFill>
                  <a:schemeClr val="accent1"/>
                </a:solidFill>
                <a:latin typeface="Amatic SC"/>
                <a:ea typeface="Amatic SC"/>
                <a:cs typeface="Amatic SC"/>
                <a:sym typeface="Amatic SC"/>
              </a:rPr>
              <a:t>Our research question:</a:t>
            </a:r>
            <a:endParaRPr sz="5000" b="1" dirty="0">
              <a:solidFill>
                <a:schemeClr val="accent1"/>
              </a:solidFill>
              <a:latin typeface="Amatic SC"/>
              <a:ea typeface="Amatic SC"/>
              <a:cs typeface="Amatic SC"/>
              <a:sym typeface="Amatic SC"/>
            </a:endParaRPr>
          </a:p>
          <a:p>
            <a:pPr marL="0" lvl="0" indent="0" algn="ctr" rtl="0">
              <a:lnSpc>
                <a:spcPct val="115000"/>
              </a:lnSpc>
              <a:spcBef>
                <a:spcPts val="0"/>
              </a:spcBef>
              <a:spcAft>
                <a:spcPts val="0"/>
              </a:spcAft>
              <a:buNone/>
            </a:pPr>
            <a:r>
              <a:rPr lang="en-GB" sz="5000" dirty="0">
                <a:solidFill>
                  <a:srgbClr val="FFFFFF"/>
                </a:solidFill>
                <a:latin typeface="Amatic SC"/>
                <a:ea typeface="Amatic SC"/>
                <a:cs typeface="Amatic SC"/>
                <a:sym typeface="Amatic SC"/>
              </a:rPr>
              <a:t>“How did burglary, sexual offences and drug offences change after the outbreak of covid19 in London?”</a:t>
            </a:r>
            <a:endParaRPr sz="5000" dirty="0">
              <a:solidFill>
                <a:srgbClr val="FFFFFF"/>
              </a:solidFill>
              <a:latin typeface="Amatic SC"/>
              <a:ea typeface="Amatic SC"/>
              <a:cs typeface="Amatic SC"/>
              <a:sym typeface="Amatic SC"/>
            </a:endParaRPr>
          </a:p>
          <a:p>
            <a:pPr marL="0" lvl="0" indent="0" algn="l" rtl="0">
              <a:spcBef>
                <a:spcPts val="0"/>
              </a:spcBef>
              <a:spcAft>
                <a:spcPts val="0"/>
              </a:spcAft>
              <a:buNone/>
            </a:pPr>
            <a:endParaRPr dirty="0">
              <a:solidFill>
                <a:srgbClr val="FFFFFF"/>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4"/>
          <p:cNvSpPr txBox="1">
            <a:spLocks noGrp="1"/>
          </p:cNvSpPr>
          <p:nvPr>
            <p:ph type="ctrTitle"/>
          </p:nvPr>
        </p:nvSpPr>
        <p:spPr>
          <a:xfrm>
            <a:off x="3476250" y="404905"/>
            <a:ext cx="2191500" cy="612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GB" sz="4000" b="1">
                <a:latin typeface="Amatic SC"/>
                <a:ea typeface="Amatic SC"/>
                <a:cs typeface="Amatic SC"/>
                <a:sym typeface="Amatic SC"/>
              </a:rPr>
              <a:t>Context </a:t>
            </a:r>
            <a:endParaRPr sz="4000" b="1">
              <a:latin typeface="Amatic SC"/>
              <a:ea typeface="Amatic SC"/>
              <a:cs typeface="Amatic SC"/>
              <a:sym typeface="Amatic SC"/>
            </a:endParaRPr>
          </a:p>
        </p:txBody>
      </p:sp>
      <p:sp>
        <p:nvSpPr>
          <p:cNvPr id="91" name="Google Shape;91;p4"/>
          <p:cNvSpPr txBox="1">
            <a:spLocks noGrp="1"/>
          </p:cNvSpPr>
          <p:nvPr>
            <p:ph type="subTitle" idx="1"/>
          </p:nvPr>
        </p:nvSpPr>
        <p:spPr>
          <a:xfrm>
            <a:off x="311700" y="1076225"/>
            <a:ext cx="4748100" cy="36540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SzPts val="2800"/>
              <a:buNone/>
            </a:pPr>
            <a:endParaRPr sz="1300">
              <a:solidFill>
                <a:srgbClr val="EFEFEF"/>
              </a:solidFill>
              <a:latin typeface="Nunito"/>
              <a:ea typeface="Nunito"/>
              <a:cs typeface="Nunito"/>
              <a:sym typeface="Nunito"/>
            </a:endParaRPr>
          </a:p>
          <a:p>
            <a:pPr marL="457200" lvl="0" indent="-355600" algn="l" rtl="0">
              <a:lnSpc>
                <a:spcPct val="100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The outbreak of coronavirus is “the largest criminological experiment in history” (Stickle and Felson 2020)</a:t>
            </a:r>
            <a:br>
              <a:rPr lang="en-GB" sz="2000">
                <a:solidFill>
                  <a:srgbClr val="EFEFEF"/>
                </a:solidFill>
                <a:latin typeface="Calibri"/>
                <a:ea typeface="Calibri"/>
                <a:cs typeface="Calibri"/>
                <a:sym typeface="Calibri"/>
              </a:rPr>
            </a:br>
            <a:br>
              <a:rPr lang="en-GB" sz="2000">
                <a:solidFill>
                  <a:srgbClr val="EFEFEF"/>
                </a:solidFill>
                <a:latin typeface="Calibri"/>
                <a:ea typeface="Calibri"/>
                <a:cs typeface="Calibri"/>
                <a:sym typeface="Calibri"/>
              </a:rPr>
            </a:br>
            <a:endParaRPr sz="2000">
              <a:solidFill>
                <a:srgbClr val="EFEFEF"/>
              </a:solidFill>
              <a:latin typeface="Calibri"/>
              <a:ea typeface="Calibri"/>
              <a:cs typeface="Calibri"/>
              <a:sym typeface="Calibri"/>
            </a:endParaRPr>
          </a:p>
          <a:p>
            <a:pPr marL="457200" lvl="0" indent="-355600" algn="l" rtl="0">
              <a:lnSpc>
                <a:spcPct val="100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Government resources are concentrated on containing the virus, protecting their populations and searching for a vaccine, so what does this mean for crime? </a:t>
            </a:r>
            <a:br>
              <a:rPr lang="en-GB" sz="2000">
                <a:solidFill>
                  <a:srgbClr val="EFEFEF"/>
                </a:solidFill>
                <a:latin typeface="Calibri"/>
                <a:ea typeface="Calibri"/>
                <a:cs typeface="Calibri"/>
                <a:sym typeface="Calibri"/>
              </a:rPr>
            </a:br>
            <a:endParaRPr sz="2000">
              <a:solidFill>
                <a:srgbClr val="EFEFEF"/>
              </a:solidFill>
              <a:latin typeface="Calibri"/>
              <a:ea typeface="Calibri"/>
              <a:cs typeface="Calibri"/>
              <a:sym typeface="Calibri"/>
            </a:endParaRPr>
          </a:p>
          <a:p>
            <a:pPr marL="457200" lvl="0" indent="457200" algn="just" rtl="0">
              <a:lnSpc>
                <a:spcPct val="100000"/>
              </a:lnSpc>
              <a:spcBef>
                <a:spcPts val="0"/>
              </a:spcBef>
              <a:spcAft>
                <a:spcPts val="0"/>
              </a:spcAft>
              <a:buSzPts val="2800"/>
              <a:buNone/>
            </a:pPr>
            <a:endParaRPr sz="1300">
              <a:solidFill>
                <a:srgbClr val="EFEFEF"/>
              </a:solidFill>
              <a:latin typeface="Nunito"/>
              <a:ea typeface="Nunito"/>
              <a:cs typeface="Nunito"/>
              <a:sym typeface="Nunito"/>
            </a:endParaRPr>
          </a:p>
          <a:p>
            <a:pPr marL="0" lvl="0" indent="0" algn="just" rtl="0">
              <a:lnSpc>
                <a:spcPct val="100000"/>
              </a:lnSpc>
              <a:spcBef>
                <a:spcPts val="0"/>
              </a:spcBef>
              <a:spcAft>
                <a:spcPts val="0"/>
              </a:spcAft>
              <a:buSzPts val="2800"/>
              <a:buNone/>
            </a:pPr>
            <a:endParaRPr sz="1300">
              <a:solidFill>
                <a:srgbClr val="EFEFEF"/>
              </a:solidFill>
              <a:latin typeface="Nunito"/>
              <a:ea typeface="Nunito"/>
              <a:cs typeface="Nunito"/>
              <a:sym typeface="Nunito"/>
            </a:endParaRPr>
          </a:p>
          <a:p>
            <a:pPr marL="0" lvl="0" indent="0" algn="just" rtl="0">
              <a:lnSpc>
                <a:spcPct val="100000"/>
              </a:lnSpc>
              <a:spcBef>
                <a:spcPts val="0"/>
              </a:spcBef>
              <a:spcAft>
                <a:spcPts val="0"/>
              </a:spcAft>
              <a:buSzPts val="2800"/>
              <a:buNone/>
            </a:pPr>
            <a:endParaRPr sz="1300">
              <a:solidFill>
                <a:srgbClr val="EFEFEF"/>
              </a:solidFill>
              <a:latin typeface="Nunito"/>
              <a:ea typeface="Nunito"/>
              <a:cs typeface="Nunito"/>
              <a:sym typeface="Nunito"/>
            </a:endParaRPr>
          </a:p>
          <a:p>
            <a:pPr marL="0" lvl="0" indent="0" algn="just" rtl="0">
              <a:lnSpc>
                <a:spcPct val="100000"/>
              </a:lnSpc>
              <a:spcBef>
                <a:spcPts val="1200"/>
              </a:spcBef>
              <a:spcAft>
                <a:spcPts val="0"/>
              </a:spcAft>
              <a:buSzPts val="2800"/>
              <a:buNone/>
            </a:pPr>
            <a:endParaRPr sz="1300">
              <a:solidFill>
                <a:srgbClr val="EFEFEF"/>
              </a:solidFill>
              <a:latin typeface="Nunito"/>
              <a:ea typeface="Nunito"/>
              <a:cs typeface="Nunito"/>
              <a:sym typeface="Nunito"/>
            </a:endParaRPr>
          </a:p>
          <a:p>
            <a:pPr marL="0" lvl="0" indent="457200" algn="just" rtl="0">
              <a:lnSpc>
                <a:spcPct val="100000"/>
              </a:lnSpc>
              <a:spcBef>
                <a:spcPts val="1200"/>
              </a:spcBef>
              <a:spcAft>
                <a:spcPts val="0"/>
              </a:spcAft>
              <a:buSzPts val="2800"/>
              <a:buNone/>
            </a:pPr>
            <a:endParaRPr sz="1300">
              <a:solidFill>
                <a:srgbClr val="EFEFEF"/>
              </a:solidFill>
              <a:latin typeface="Nunito"/>
              <a:ea typeface="Nunito"/>
              <a:cs typeface="Nunito"/>
              <a:sym typeface="Nunito"/>
            </a:endParaRPr>
          </a:p>
        </p:txBody>
      </p:sp>
      <p:pic>
        <p:nvPicPr>
          <p:cNvPr id="92" name="Google Shape;92;p4"/>
          <p:cNvPicPr preferRelativeResize="0"/>
          <p:nvPr/>
        </p:nvPicPr>
        <p:blipFill rotWithShape="1">
          <a:blip r:embed="rId3">
            <a:alphaModFix/>
          </a:blip>
          <a:srcRect/>
          <a:stretch/>
        </p:blipFill>
        <p:spPr>
          <a:xfrm>
            <a:off x="5631175" y="1284525"/>
            <a:ext cx="3304500" cy="3304500"/>
          </a:xfrm>
          <a:prstGeom prst="rect">
            <a:avLst/>
          </a:prstGeom>
          <a:noFill/>
          <a:ln>
            <a:noFill/>
          </a:ln>
        </p:spPr>
      </p:pic>
      <p:pic>
        <p:nvPicPr>
          <p:cNvPr id="93" name="Google Shape;93;p4"/>
          <p:cNvPicPr preferRelativeResize="0"/>
          <p:nvPr/>
        </p:nvPicPr>
        <p:blipFill rotWithShape="1">
          <a:blip r:embed="rId4">
            <a:alphaModFix/>
          </a:blip>
          <a:srcRect/>
          <a:stretch/>
        </p:blipFill>
        <p:spPr>
          <a:xfrm rot="-998766">
            <a:off x="6395225" y="1271900"/>
            <a:ext cx="862101" cy="8621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5"/>
          <p:cNvSpPr txBox="1">
            <a:spLocks noGrp="1"/>
          </p:cNvSpPr>
          <p:nvPr>
            <p:ph type="title"/>
          </p:nvPr>
        </p:nvSpPr>
        <p:spPr>
          <a:xfrm>
            <a:off x="2629350" y="362525"/>
            <a:ext cx="38853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SzPts val="2800"/>
              <a:buNone/>
            </a:pPr>
            <a:r>
              <a:rPr lang="en-GB" sz="4000" b="1">
                <a:latin typeface="Amatic SC"/>
                <a:ea typeface="Amatic SC"/>
                <a:cs typeface="Amatic SC"/>
                <a:sym typeface="Amatic SC"/>
              </a:rPr>
              <a:t>Motivation of this study </a:t>
            </a:r>
            <a:endParaRPr sz="4000" b="1">
              <a:latin typeface="Amatic SC"/>
              <a:ea typeface="Amatic SC"/>
              <a:cs typeface="Amatic SC"/>
              <a:sym typeface="Amatic SC"/>
            </a:endParaRPr>
          </a:p>
        </p:txBody>
      </p:sp>
      <p:sp>
        <p:nvSpPr>
          <p:cNvPr id="99" name="Google Shape;99;p5"/>
          <p:cNvSpPr txBox="1">
            <a:spLocks noGrp="1"/>
          </p:cNvSpPr>
          <p:nvPr>
            <p:ph type="body" idx="1"/>
          </p:nvPr>
        </p:nvSpPr>
        <p:spPr>
          <a:xfrm>
            <a:off x="409450" y="935225"/>
            <a:ext cx="3671700" cy="38031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SzPts val="1800"/>
              <a:buNone/>
            </a:pPr>
            <a:endParaRPr sz="1200">
              <a:solidFill>
                <a:srgbClr val="EFEFEF"/>
              </a:solidFill>
              <a:latin typeface="Nunito"/>
              <a:ea typeface="Nunito"/>
              <a:cs typeface="Nunito"/>
              <a:sym typeface="Nunito"/>
            </a:endParaRPr>
          </a:p>
          <a:p>
            <a:pPr marL="0" lvl="0" indent="0" algn="just" rtl="0">
              <a:lnSpc>
                <a:spcPct val="100000"/>
              </a:lnSpc>
              <a:spcBef>
                <a:spcPts val="0"/>
              </a:spcBef>
              <a:spcAft>
                <a:spcPts val="0"/>
              </a:spcAft>
              <a:buSzPts val="1800"/>
              <a:buNone/>
            </a:pPr>
            <a:br>
              <a:rPr lang="en-GB" sz="1200">
                <a:solidFill>
                  <a:srgbClr val="EFEFEF"/>
                </a:solidFill>
                <a:latin typeface="Nunito"/>
                <a:ea typeface="Nunito"/>
                <a:cs typeface="Nunito"/>
                <a:sym typeface="Nunito"/>
              </a:rPr>
            </a:br>
            <a:endParaRPr sz="1200">
              <a:solidFill>
                <a:srgbClr val="EFEFEF"/>
              </a:solidFill>
              <a:latin typeface="Nunito"/>
              <a:ea typeface="Nunito"/>
              <a:cs typeface="Nunito"/>
              <a:sym typeface="Nunito"/>
            </a:endParaRPr>
          </a:p>
          <a:p>
            <a:pPr marL="0" lvl="0" indent="0" algn="ctr" rtl="0">
              <a:lnSpc>
                <a:spcPct val="100000"/>
              </a:lnSpc>
              <a:spcBef>
                <a:spcPts val="0"/>
              </a:spcBef>
              <a:spcAft>
                <a:spcPts val="0"/>
              </a:spcAft>
              <a:buSzPts val="1800"/>
              <a:buNone/>
            </a:pPr>
            <a:r>
              <a:rPr lang="en-GB" sz="3200" b="1">
                <a:solidFill>
                  <a:schemeClr val="accent1"/>
                </a:solidFill>
                <a:latin typeface="Amatic SC"/>
                <a:ea typeface="Amatic SC"/>
                <a:cs typeface="Amatic SC"/>
                <a:sym typeface="Amatic SC"/>
              </a:rPr>
              <a:t>LITERATURE GAP</a:t>
            </a:r>
            <a:endParaRPr sz="3200" b="1">
              <a:solidFill>
                <a:schemeClr val="accent1"/>
              </a:solidFill>
              <a:latin typeface="Amatic SC"/>
              <a:ea typeface="Amatic SC"/>
              <a:cs typeface="Amatic SC"/>
              <a:sym typeface="Amatic SC"/>
            </a:endParaRPr>
          </a:p>
          <a:p>
            <a:pPr marL="457200" lvl="0" indent="-355600" algn="ctr" rtl="0">
              <a:lnSpc>
                <a:spcPct val="100000"/>
              </a:lnSpc>
              <a:spcBef>
                <a:spcPts val="0"/>
              </a:spcBef>
              <a:spcAft>
                <a:spcPts val="0"/>
              </a:spcAft>
              <a:buClr>
                <a:srgbClr val="FFFFFF"/>
              </a:buClr>
              <a:buSzPts val="2000"/>
              <a:buFont typeface="Calibri"/>
              <a:buChar char="-"/>
            </a:pPr>
            <a:r>
              <a:rPr lang="en-GB" sz="2000">
                <a:solidFill>
                  <a:srgbClr val="FFFFFF"/>
                </a:solidFill>
                <a:latin typeface="Calibri"/>
                <a:ea typeface="Calibri"/>
                <a:cs typeface="Calibri"/>
                <a:sym typeface="Calibri"/>
              </a:rPr>
              <a:t>Few studies on specific types of crime</a:t>
            </a:r>
            <a:endParaRPr sz="2000">
              <a:solidFill>
                <a:srgbClr val="FFFFFF"/>
              </a:solidFill>
              <a:latin typeface="Calibri"/>
              <a:ea typeface="Calibri"/>
              <a:cs typeface="Calibri"/>
              <a:sym typeface="Calibri"/>
            </a:endParaRPr>
          </a:p>
          <a:p>
            <a:pPr marL="457200" lvl="0" indent="-355600" algn="ctr" rtl="0">
              <a:lnSpc>
                <a:spcPct val="100000"/>
              </a:lnSpc>
              <a:spcBef>
                <a:spcPts val="0"/>
              </a:spcBef>
              <a:spcAft>
                <a:spcPts val="0"/>
              </a:spcAft>
              <a:buClr>
                <a:srgbClr val="FFFFFF"/>
              </a:buClr>
              <a:buSzPts val="2000"/>
              <a:buFont typeface="Calibri"/>
              <a:buChar char="-"/>
            </a:pPr>
            <a:r>
              <a:rPr lang="en-GB" sz="2000">
                <a:solidFill>
                  <a:srgbClr val="FFFFFF"/>
                </a:solidFill>
                <a:latin typeface="Calibri"/>
                <a:ea typeface="Calibri"/>
                <a:cs typeface="Calibri"/>
                <a:sym typeface="Calibri"/>
              </a:rPr>
              <a:t>No study on this topic focusing on london</a:t>
            </a:r>
            <a:endParaRPr sz="2000">
              <a:solidFill>
                <a:srgbClr val="FFFFFF"/>
              </a:solidFill>
              <a:latin typeface="Calibri"/>
              <a:ea typeface="Calibri"/>
              <a:cs typeface="Calibri"/>
              <a:sym typeface="Calibri"/>
            </a:endParaRPr>
          </a:p>
        </p:txBody>
      </p:sp>
      <p:sp>
        <p:nvSpPr>
          <p:cNvPr id="100" name="Google Shape;100;p5"/>
          <p:cNvSpPr txBox="1">
            <a:spLocks noGrp="1"/>
          </p:cNvSpPr>
          <p:nvPr>
            <p:ph type="body" idx="1"/>
          </p:nvPr>
        </p:nvSpPr>
        <p:spPr>
          <a:xfrm>
            <a:off x="4838775" y="935225"/>
            <a:ext cx="3671700" cy="3803100"/>
          </a:xfrm>
          <a:prstGeom prst="rect">
            <a:avLst/>
          </a:prstGeom>
          <a:noFill/>
          <a:ln>
            <a:noFill/>
          </a:ln>
        </p:spPr>
        <p:txBody>
          <a:bodyPr spcFirstLastPara="1" wrap="square" lIns="91425" tIns="91425" rIns="91425" bIns="91425" anchor="t" anchorCtr="0">
            <a:noAutofit/>
          </a:bodyPr>
          <a:lstStyle/>
          <a:p>
            <a:pPr marL="0" lvl="0" indent="0" algn="just" rtl="0">
              <a:lnSpc>
                <a:spcPct val="100000"/>
              </a:lnSpc>
              <a:spcBef>
                <a:spcPts val="0"/>
              </a:spcBef>
              <a:spcAft>
                <a:spcPts val="0"/>
              </a:spcAft>
              <a:buSzPts val="1800"/>
              <a:buNone/>
            </a:pPr>
            <a:endParaRPr sz="1200">
              <a:solidFill>
                <a:srgbClr val="EFEFEF"/>
              </a:solidFill>
              <a:latin typeface="Nunito"/>
              <a:ea typeface="Nunito"/>
              <a:cs typeface="Nunito"/>
              <a:sym typeface="Nunito"/>
            </a:endParaRPr>
          </a:p>
          <a:p>
            <a:pPr marL="0" lvl="0" indent="0" algn="just" rtl="0">
              <a:lnSpc>
                <a:spcPct val="100000"/>
              </a:lnSpc>
              <a:spcBef>
                <a:spcPts val="0"/>
              </a:spcBef>
              <a:spcAft>
                <a:spcPts val="0"/>
              </a:spcAft>
              <a:buSzPts val="1800"/>
              <a:buNone/>
            </a:pPr>
            <a:br>
              <a:rPr lang="en-GB" sz="1200">
                <a:solidFill>
                  <a:srgbClr val="EFEFEF"/>
                </a:solidFill>
                <a:latin typeface="Nunito"/>
                <a:ea typeface="Nunito"/>
                <a:cs typeface="Nunito"/>
                <a:sym typeface="Nunito"/>
              </a:rPr>
            </a:br>
            <a:endParaRPr sz="1200">
              <a:solidFill>
                <a:srgbClr val="EFEFEF"/>
              </a:solidFill>
              <a:latin typeface="Nunito"/>
              <a:ea typeface="Nunito"/>
              <a:cs typeface="Nunito"/>
              <a:sym typeface="Nunito"/>
            </a:endParaRPr>
          </a:p>
          <a:p>
            <a:pPr marL="0" lvl="0" indent="0" algn="ctr" rtl="0">
              <a:lnSpc>
                <a:spcPct val="100000"/>
              </a:lnSpc>
              <a:spcBef>
                <a:spcPts val="0"/>
              </a:spcBef>
              <a:spcAft>
                <a:spcPts val="0"/>
              </a:spcAft>
              <a:buSzPts val="1800"/>
              <a:buNone/>
            </a:pPr>
            <a:r>
              <a:rPr lang="en-GB" sz="3200" b="1">
                <a:solidFill>
                  <a:schemeClr val="accent1"/>
                </a:solidFill>
                <a:latin typeface="Amatic SC"/>
                <a:ea typeface="Amatic SC"/>
                <a:cs typeface="Amatic SC"/>
                <a:sym typeface="Amatic SC"/>
              </a:rPr>
              <a:t>SOCIAL RELEVANCE</a:t>
            </a:r>
            <a:endParaRPr sz="3200" b="1">
              <a:solidFill>
                <a:schemeClr val="accent1"/>
              </a:solidFill>
              <a:latin typeface="Amatic SC"/>
              <a:ea typeface="Amatic SC"/>
              <a:cs typeface="Amatic SC"/>
              <a:sym typeface="Amatic SC"/>
            </a:endParaRPr>
          </a:p>
          <a:p>
            <a:pPr marL="457200" lvl="0" indent="-355600" algn="ctr" rtl="0">
              <a:lnSpc>
                <a:spcPct val="100000"/>
              </a:lnSpc>
              <a:spcBef>
                <a:spcPts val="0"/>
              </a:spcBef>
              <a:spcAft>
                <a:spcPts val="0"/>
              </a:spcAft>
              <a:buClr>
                <a:srgbClr val="FFFFFF"/>
              </a:buClr>
              <a:buSzPts val="2000"/>
              <a:buFont typeface="Calibri"/>
              <a:buChar char="-"/>
            </a:pPr>
            <a:r>
              <a:rPr lang="en-GB" sz="2000">
                <a:solidFill>
                  <a:srgbClr val="FFFFFF"/>
                </a:solidFill>
                <a:latin typeface="Calibri"/>
                <a:ea typeface="Calibri"/>
                <a:cs typeface="Calibri"/>
                <a:sym typeface="Calibri"/>
              </a:rPr>
              <a:t>Insights for policy force and policy makers</a:t>
            </a:r>
            <a:endParaRPr sz="2000">
              <a:solidFill>
                <a:srgbClr val="FFFFFF"/>
              </a:solidFill>
              <a:latin typeface="Calibri"/>
              <a:ea typeface="Calibri"/>
              <a:cs typeface="Calibri"/>
              <a:sym typeface="Calibri"/>
            </a:endParaRPr>
          </a:p>
          <a:p>
            <a:pPr marL="457200" lvl="0" indent="-355600" algn="ctr" rtl="0">
              <a:lnSpc>
                <a:spcPct val="100000"/>
              </a:lnSpc>
              <a:spcBef>
                <a:spcPts val="0"/>
              </a:spcBef>
              <a:spcAft>
                <a:spcPts val="0"/>
              </a:spcAft>
              <a:buClr>
                <a:srgbClr val="FFFFFF"/>
              </a:buClr>
              <a:buSzPts val="2000"/>
              <a:buFont typeface="Calibri"/>
              <a:buChar char="-"/>
            </a:pPr>
            <a:r>
              <a:rPr lang="en-GB" sz="2000">
                <a:solidFill>
                  <a:srgbClr val="FFFFFF"/>
                </a:solidFill>
                <a:latin typeface="Calibri"/>
                <a:ea typeface="Calibri"/>
                <a:cs typeface="Calibri"/>
                <a:sym typeface="Calibri"/>
              </a:rPr>
              <a:t>Raising awareness</a:t>
            </a:r>
            <a:endParaRPr sz="2000">
              <a:solidFill>
                <a:srgbClr val="FFFFFF"/>
              </a:solidFill>
              <a:latin typeface="Calibri"/>
              <a:ea typeface="Calibri"/>
              <a:cs typeface="Calibri"/>
              <a:sym typeface="Calibri"/>
            </a:endParaRPr>
          </a:p>
          <a:p>
            <a:pPr marL="457200" lvl="0" indent="0" algn="ctr" rtl="0">
              <a:lnSpc>
                <a:spcPct val="100000"/>
              </a:lnSpc>
              <a:spcBef>
                <a:spcPts val="0"/>
              </a:spcBef>
              <a:spcAft>
                <a:spcPts val="0"/>
              </a:spcAft>
              <a:buSzPts val="1800"/>
              <a:buNone/>
            </a:pPr>
            <a:endParaRPr sz="2400">
              <a:solidFill>
                <a:srgbClr val="FFFFFF"/>
              </a:solidFill>
              <a:latin typeface="Amatic SC"/>
              <a:ea typeface="Amatic SC"/>
              <a:cs typeface="Amatic SC"/>
              <a:sym typeface="Amatic SC"/>
            </a:endParaRPr>
          </a:p>
        </p:txBody>
      </p:sp>
      <p:pic>
        <p:nvPicPr>
          <p:cNvPr id="101" name="Google Shape;101;p5"/>
          <p:cNvPicPr preferRelativeResize="0"/>
          <p:nvPr/>
        </p:nvPicPr>
        <p:blipFill rotWithShape="1">
          <a:blip r:embed="rId3">
            <a:alphaModFix/>
          </a:blip>
          <a:srcRect/>
          <a:stretch/>
        </p:blipFill>
        <p:spPr>
          <a:xfrm>
            <a:off x="1656400" y="3560525"/>
            <a:ext cx="1177800" cy="1177800"/>
          </a:xfrm>
          <a:prstGeom prst="rect">
            <a:avLst/>
          </a:prstGeom>
          <a:noFill/>
          <a:ln>
            <a:noFill/>
          </a:ln>
        </p:spPr>
      </p:pic>
      <p:pic>
        <p:nvPicPr>
          <p:cNvPr id="102" name="Google Shape;102;p5"/>
          <p:cNvPicPr preferRelativeResize="0"/>
          <p:nvPr/>
        </p:nvPicPr>
        <p:blipFill rotWithShape="1">
          <a:blip r:embed="rId4">
            <a:alphaModFix/>
          </a:blip>
          <a:srcRect/>
          <a:stretch/>
        </p:blipFill>
        <p:spPr>
          <a:xfrm>
            <a:off x="6331000" y="3452300"/>
            <a:ext cx="1078600" cy="1078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0"/>
          <p:cNvSpPr txBox="1">
            <a:spLocks noGrp="1"/>
          </p:cNvSpPr>
          <p:nvPr>
            <p:ph type="title"/>
          </p:nvPr>
        </p:nvSpPr>
        <p:spPr>
          <a:xfrm>
            <a:off x="311700" y="214503"/>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000" b="1">
                <a:latin typeface="Amatic SC"/>
                <a:ea typeface="Amatic SC"/>
                <a:cs typeface="Amatic SC"/>
                <a:sym typeface="Amatic SC"/>
              </a:rPr>
              <a:t>Covid-19 and burglary </a:t>
            </a:r>
            <a:endParaRPr sz="4000" b="1"/>
          </a:p>
        </p:txBody>
      </p:sp>
      <p:sp>
        <p:nvSpPr>
          <p:cNvPr id="119" name="Google Shape;119;p10"/>
          <p:cNvSpPr txBox="1">
            <a:spLocks noGrp="1"/>
          </p:cNvSpPr>
          <p:nvPr>
            <p:ph type="body" idx="1"/>
          </p:nvPr>
        </p:nvSpPr>
        <p:spPr>
          <a:xfrm>
            <a:off x="880319" y="1452152"/>
            <a:ext cx="3261375" cy="140390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800"/>
              <a:buNone/>
            </a:pPr>
            <a:r>
              <a:rPr lang="en-GB" sz="3000" b="1" dirty="0">
                <a:solidFill>
                  <a:schemeClr val="accent1"/>
                </a:solidFill>
                <a:latin typeface="Amatic SC"/>
                <a:ea typeface="Amatic SC"/>
                <a:cs typeface="Amatic SC"/>
                <a:sym typeface="Amatic SC"/>
              </a:rPr>
              <a:t>RESIDENTIAL BURGLARIES </a:t>
            </a:r>
            <a:endParaRPr dirty="0"/>
          </a:p>
          <a:p>
            <a:pPr marL="0" lvl="0" indent="0" algn="ctr" rtl="0">
              <a:lnSpc>
                <a:spcPct val="115000"/>
              </a:lnSpc>
              <a:spcBef>
                <a:spcPts val="0"/>
              </a:spcBef>
              <a:spcAft>
                <a:spcPts val="0"/>
              </a:spcAft>
              <a:buSzPts val="1800"/>
              <a:buNone/>
            </a:pPr>
            <a:r>
              <a:rPr lang="en-GB" sz="2000" dirty="0">
                <a:solidFill>
                  <a:schemeClr val="dk1"/>
                </a:solidFill>
                <a:latin typeface="Calibri"/>
                <a:ea typeface="Calibri"/>
                <a:cs typeface="Calibri"/>
                <a:sym typeface="Calibri"/>
              </a:rPr>
              <a:t>supposed to decrease because of increase in guardianship</a:t>
            </a:r>
            <a:endParaRPr dirty="0"/>
          </a:p>
          <a:p>
            <a:pPr marL="0" lvl="0" indent="0" algn="just" rtl="0">
              <a:lnSpc>
                <a:spcPct val="115000"/>
              </a:lnSpc>
              <a:spcBef>
                <a:spcPts val="0"/>
              </a:spcBef>
              <a:spcAft>
                <a:spcPts val="0"/>
              </a:spcAft>
              <a:buSzPts val="1800"/>
              <a:buNone/>
            </a:pPr>
            <a:endParaRPr sz="2000" dirty="0">
              <a:solidFill>
                <a:schemeClr val="dk1"/>
              </a:solidFill>
              <a:latin typeface="Calibri"/>
              <a:ea typeface="Calibri"/>
              <a:cs typeface="Calibri"/>
              <a:sym typeface="Calibri"/>
            </a:endParaRPr>
          </a:p>
          <a:p>
            <a:pPr marL="0" lvl="0" indent="0" algn="just" rtl="0">
              <a:lnSpc>
                <a:spcPct val="115000"/>
              </a:lnSpc>
              <a:spcBef>
                <a:spcPts val="0"/>
              </a:spcBef>
              <a:spcAft>
                <a:spcPts val="0"/>
              </a:spcAft>
              <a:buSzPts val="1800"/>
              <a:buNone/>
            </a:pPr>
            <a:endParaRPr sz="2000" dirty="0">
              <a:solidFill>
                <a:schemeClr val="dk1"/>
              </a:solidFill>
              <a:latin typeface="Calibri"/>
              <a:ea typeface="Calibri"/>
              <a:cs typeface="Calibri"/>
              <a:sym typeface="Calibri"/>
            </a:endParaRPr>
          </a:p>
          <a:p>
            <a:pPr marL="0" lvl="0" indent="0" algn="l" rtl="0">
              <a:lnSpc>
                <a:spcPct val="115000"/>
              </a:lnSpc>
              <a:spcBef>
                <a:spcPts val="0"/>
              </a:spcBef>
              <a:spcAft>
                <a:spcPts val="1600"/>
              </a:spcAft>
              <a:buSzPts val="1800"/>
              <a:buNone/>
            </a:pPr>
            <a:endParaRPr sz="2000" dirty="0">
              <a:solidFill>
                <a:schemeClr val="dk1"/>
              </a:solidFill>
              <a:latin typeface="Calibri"/>
              <a:ea typeface="Calibri"/>
              <a:cs typeface="Calibri"/>
              <a:sym typeface="Calibri"/>
            </a:endParaRPr>
          </a:p>
        </p:txBody>
      </p:sp>
      <p:sp>
        <p:nvSpPr>
          <p:cNvPr id="120" name="Google Shape;120;p10"/>
          <p:cNvSpPr txBox="1"/>
          <p:nvPr/>
        </p:nvSpPr>
        <p:spPr>
          <a:xfrm>
            <a:off x="5058263" y="1452152"/>
            <a:ext cx="3261375" cy="1403907"/>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chemeClr val="lt2"/>
              </a:buClr>
              <a:buSzPts val="1800"/>
              <a:buFont typeface="Arial"/>
              <a:buNone/>
            </a:pPr>
            <a:r>
              <a:rPr lang="en-GB" sz="3000" b="1" i="0" u="none" strike="noStrike" cap="none">
                <a:solidFill>
                  <a:schemeClr val="accent1"/>
                </a:solidFill>
                <a:latin typeface="Amatic SC"/>
                <a:ea typeface="Amatic SC"/>
                <a:cs typeface="Amatic SC"/>
                <a:sym typeface="Amatic SC"/>
              </a:rPr>
              <a:t>Commercial BURGLARIES</a:t>
            </a:r>
            <a:endParaRPr/>
          </a:p>
          <a:p>
            <a:pPr marL="0" marR="0" lvl="0" indent="0" algn="ctr" rtl="0">
              <a:lnSpc>
                <a:spcPct val="115000"/>
              </a:lnSpc>
              <a:spcBef>
                <a:spcPts val="0"/>
              </a:spcBef>
              <a:spcAft>
                <a:spcPts val="0"/>
              </a:spcAft>
              <a:buClr>
                <a:schemeClr val="lt2"/>
              </a:buClr>
              <a:buSzPts val="1800"/>
              <a:buFont typeface="Arial"/>
              <a:buNone/>
            </a:pPr>
            <a:r>
              <a:rPr lang="en-GB" sz="2000" b="0" i="0" u="none" strike="noStrike" cap="none">
                <a:solidFill>
                  <a:schemeClr val="dk1"/>
                </a:solidFill>
                <a:latin typeface="Calibri"/>
                <a:ea typeface="Calibri"/>
                <a:cs typeface="Calibri"/>
                <a:sym typeface="Calibri"/>
              </a:rPr>
              <a:t>supposed to increase because of decrease in guardianship</a:t>
            </a:r>
            <a:endParaRPr/>
          </a:p>
          <a:p>
            <a:pPr marL="0" marR="0" lvl="0" indent="0" algn="ctr" rtl="0">
              <a:lnSpc>
                <a:spcPct val="115000"/>
              </a:lnSpc>
              <a:spcBef>
                <a:spcPts val="0"/>
              </a:spcBef>
              <a:spcAft>
                <a:spcPts val="0"/>
              </a:spcAft>
              <a:buClr>
                <a:schemeClr val="lt2"/>
              </a:buClr>
              <a:buSzPts val="1800"/>
              <a:buFont typeface="Arial"/>
              <a:buNone/>
            </a:pPr>
            <a:r>
              <a:rPr lang="en-GB" sz="3000" b="1" i="0" u="none" strike="noStrike" cap="none">
                <a:solidFill>
                  <a:schemeClr val="accent1"/>
                </a:solidFill>
                <a:latin typeface="Amatic SC"/>
                <a:ea typeface="Amatic SC"/>
                <a:cs typeface="Amatic SC"/>
                <a:sym typeface="Amatic SC"/>
              </a:rPr>
              <a:t> </a:t>
            </a:r>
            <a:endParaRPr/>
          </a:p>
          <a:p>
            <a:pPr marL="0" marR="0" lvl="0" indent="0" algn="just" rtl="0">
              <a:lnSpc>
                <a:spcPct val="115000"/>
              </a:lnSpc>
              <a:spcBef>
                <a:spcPts val="0"/>
              </a:spcBef>
              <a:spcAft>
                <a:spcPts val="0"/>
              </a:spcAft>
              <a:buClr>
                <a:schemeClr val="lt2"/>
              </a:buClr>
              <a:buSzPts val="1800"/>
              <a:buFont typeface="Arial"/>
              <a:buNone/>
            </a:pPr>
            <a:endParaRPr sz="2000" b="0" i="0" u="none" strike="noStrike" cap="none">
              <a:solidFill>
                <a:schemeClr val="dk1"/>
              </a:solidFill>
              <a:latin typeface="Calibri"/>
              <a:ea typeface="Calibri"/>
              <a:cs typeface="Calibri"/>
              <a:sym typeface="Calibri"/>
            </a:endParaRPr>
          </a:p>
          <a:p>
            <a:pPr marL="0" marR="0" lvl="0" indent="0" algn="just" rtl="0">
              <a:lnSpc>
                <a:spcPct val="115000"/>
              </a:lnSpc>
              <a:spcBef>
                <a:spcPts val="0"/>
              </a:spcBef>
              <a:spcAft>
                <a:spcPts val="0"/>
              </a:spcAft>
              <a:buClr>
                <a:schemeClr val="lt2"/>
              </a:buClr>
              <a:buSzPts val="1800"/>
              <a:buFont typeface="Arial"/>
              <a:buNone/>
            </a:pPr>
            <a:endParaRPr sz="2000" b="0" i="0" u="none" strike="noStrike" cap="none">
              <a:solidFill>
                <a:schemeClr val="dk1"/>
              </a:solidFill>
              <a:latin typeface="Calibri"/>
              <a:ea typeface="Calibri"/>
              <a:cs typeface="Calibri"/>
              <a:sym typeface="Calibri"/>
            </a:endParaRPr>
          </a:p>
          <a:p>
            <a:pPr marL="0" marR="0" lvl="0" indent="0" algn="l" rtl="0">
              <a:lnSpc>
                <a:spcPct val="115000"/>
              </a:lnSpc>
              <a:spcBef>
                <a:spcPts val="0"/>
              </a:spcBef>
              <a:spcAft>
                <a:spcPts val="1600"/>
              </a:spcAft>
              <a:buClr>
                <a:schemeClr val="lt2"/>
              </a:buClr>
              <a:buSzPts val="1800"/>
              <a:buFont typeface="Arial"/>
              <a:buNone/>
            </a:pPr>
            <a:endParaRPr sz="2000" b="0" i="0" u="none" strike="noStrike" cap="none">
              <a:solidFill>
                <a:schemeClr val="dk1"/>
              </a:solidFill>
              <a:latin typeface="Calibri"/>
              <a:ea typeface="Calibri"/>
              <a:cs typeface="Calibri"/>
              <a:sym typeface="Calibri"/>
            </a:endParaRPr>
          </a:p>
        </p:txBody>
      </p:sp>
      <p:sp>
        <p:nvSpPr>
          <p:cNvPr id="121" name="Google Shape;121;p10"/>
          <p:cNvSpPr txBox="1"/>
          <p:nvPr/>
        </p:nvSpPr>
        <p:spPr>
          <a:xfrm>
            <a:off x="124474" y="3792745"/>
            <a:ext cx="8895052" cy="814073"/>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chemeClr val="lt2"/>
              </a:buClr>
              <a:buSzPts val="1800"/>
              <a:buFont typeface="Arial"/>
              <a:buNone/>
            </a:pPr>
            <a:r>
              <a:rPr lang="en-GB" sz="2000" b="0" i="0" u="none" strike="noStrike" cap="none" dirty="0">
                <a:solidFill>
                  <a:schemeClr val="dk1"/>
                </a:solidFill>
                <a:latin typeface="Calibri"/>
                <a:ea typeface="Calibri"/>
                <a:cs typeface="Calibri"/>
                <a:sym typeface="Calibri"/>
              </a:rPr>
              <a:t> However, some previous research found different results in other cities</a:t>
            </a:r>
            <a:endParaRPr dirty="0"/>
          </a:p>
          <a:p>
            <a:pPr marL="0" marR="0" lvl="0" indent="0" algn="just" rtl="0">
              <a:lnSpc>
                <a:spcPct val="115000"/>
              </a:lnSpc>
              <a:spcBef>
                <a:spcPts val="0"/>
              </a:spcBef>
              <a:spcAft>
                <a:spcPts val="0"/>
              </a:spcAft>
              <a:buClr>
                <a:schemeClr val="lt2"/>
              </a:buClr>
              <a:buSzPts val="1800"/>
              <a:buFont typeface="Arial"/>
              <a:buNone/>
            </a:pPr>
            <a:endParaRPr sz="2000" b="0" i="0" u="none" strike="noStrike" cap="none" dirty="0">
              <a:solidFill>
                <a:schemeClr val="dk1"/>
              </a:solidFill>
              <a:latin typeface="Calibri"/>
              <a:ea typeface="Calibri"/>
              <a:cs typeface="Calibri"/>
              <a:sym typeface="Calibri"/>
            </a:endParaRPr>
          </a:p>
          <a:p>
            <a:pPr marL="0" marR="0" lvl="0" indent="0" algn="just" rtl="0">
              <a:lnSpc>
                <a:spcPct val="115000"/>
              </a:lnSpc>
              <a:spcBef>
                <a:spcPts val="0"/>
              </a:spcBef>
              <a:spcAft>
                <a:spcPts val="0"/>
              </a:spcAft>
              <a:buClr>
                <a:schemeClr val="lt2"/>
              </a:buClr>
              <a:buSzPts val="1800"/>
              <a:buFont typeface="Arial"/>
              <a:buNone/>
            </a:pPr>
            <a:endParaRPr sz="2000" b="0" i="0" u="none" strike="noStrike" cap="none" dirty="0">
              <a:solidFill>
                <a:schemeClr val="dk1"/>
              </a:solidFill>
              <a:latin typeface="Calibri"/>
              <a:ea typeface="Calibri"/>
              <a:cs typeface="Calibri"/>
              <a:sym typeface="Calibri"/>
            </a:endParaRPr>
          </a:p>
          <a:p>
            <a:pPr marL="0" marR="0" lvl="0" indent="0" algn="l" rtl="0">
              <a:lnSpc>
                <a:spcPct val="115000"/>
              </a:lnSpc>
              <a:spcBef>
                <a:spcPts val="0"/>
              </a:spcBef>
              <a:spcAft>
                <a:spcPts val="1600"/>
              </a:spcAft>
              <a:buClr>
                <a:schemeClr val="lt2"/>
              </a:buClr>
              <a:buSzPts val="1800"/>
              <a:buFont typeface="Arial"/>
              <a:buNone/>
            </a:pPr>
            <a:endParaRPr sz="20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9"/>
          <p:cNvSpPr txBox="1">
            <a:spLocks noGrp="1"/>
          </p:cNvSpPr>
          <p:nvPr>
            <p:ph type="title"/>
          </p:nvPr>
        </p:nvSpPr>
        <p:spPr>
          <a:xfrm>
            <a:off x="462600" y="200100"/>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000" b="1">
                <a:latin typeface="Amatic SC"/>
                <a:ea typeface="Amatic SC"/>
                <a:cs typeface="Amatic SC"/>
                <a:sym typeface="Amatic SC"/>
              </a:rPr>
              <a:t>why sexual offences?</a:t>
            </a:r>
            <a:endParaRPr sz="4000" b="1"/>
          </a:p>
        </p:txBody>
      </p:sp>
      <p:sp>
        <p:nvSpPr>
          <p:cNvPr id="108" name="Google Shape;108;p9"/>
          <p:cNvSpPr txBox="1">
            <a:spLocks noGrp="1"/>
          </p:cNvSpPr>
          <p:nvPr>
            <p:ph type="body" idx="1"/>
          </p:nvPr>
        </p:nvSpPr>
        <p:spPr>
          <a:xfrm>
            <a:off x="311700" y="1271850"/>
            <a:ext cx="4135800" cy="129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800"/>
              <a:buNone/>
            </a:pPr>
            <a:r>
              <a:rPr lang="en-GB" sz="3000" b="1">
                <a:solidFill>
                  <a:schemeClr val="accent1"/>
                </a:solidFill>
                <a:latin typeface="Amatic SC"/>
                <a:ea typeface="Amatic SC"/>
                <a:cs typeface="Amatic SC"/>
                <a:sym typeface="Amatic SC"/>
              </a:rPr>
              <a:t>1. NEWS COVERAGE AND SOCIAL MEDIA AWARENESS CAMPAIGNS </a:t>
            </a:r>
            <a:endParaRPr sz="3000" b="1">
              <a:solidFill>
                <a:schemeClr val="accent1"/>
              </a:solidFill>
              <a:latin typeface="Amatic SC"/>
              <a:ea typeface="Amatic SC"/>
              <a:cs typeface="Amatic SC"/>
              <a:sym typeface="Amatic SC"/>
            </a:endParaRPr>
          </a:p>
          <a:p>
            <a:pPr marL="228600" lvl="0" indent="0" algn="just" rtl="0">
              <a:lnSpc>
                <a:spcPct val="115000"/>
              </a:lnSpc>
              <a:spcBef>
                <a:spcPts val="0"/>
              </a:spcBef>
              <a:spcAft>
                <a:spcPts val="0"/>
              </a:spcAft>
              <a:buSzPts val="1800"/>
              <a:buNone/>
            </a:pPr>
            <a:r>
              <a:rPr lang="en-GB" sz="1600">
                <a:solidFill>
                  <a:srgbClr val="F3F3F3"/>
                </a:solidFill>
                <a:latin typeface="Calibri"/>
                <a:ea typeface="Calibri"/>
                <a:cs typeface="Calibri"/>
                <a:sym typeface="Calibri"/>
              </a:rPr>
              <a:t> </a:t>
            </a:r>
            <a:endParaRPr sz="1600">
              <a:solidFill>
                <a:srgbClr val="F3F3F3"/>
              </a:solidFill>
              <a:latin typeface="Calibri"/>
              <a:ea typeface="Calibri"/>
              <a:cs typeface="Calibri"/>
              <a:sym typeface="Calibri"/>
            </a:endParaRPr>
          </a:p>
          <a:p>
            <a:pPr marL="457200" lvl="0" indent="-228600" algn="just" rtl="0">
              <a:lnSpc>
                <a:spcPct val="115000"/>
              </a:lnSpc>
              <a:spcBef>
                <a:spcPts val="0"/>
              </a:spcBef>
              <a:spcAft>
                <a:spcPts val="0"/>
              </a:spcAft>
              <a:buSzPts val="1800"/>
              <a:buNone/>
            </a:pPr>
            <a:endParaRPr sz="1600">
              <a:solidFill>
                <a:srgbClr val="F3F3F3"/>
              </a:solidFill>
              <a:latin typeface="Calibri"/>
              <a:ea typeface="Calibri"/>
              <a:cs typeface="Calibri"/>
              <a:sym typeface="Calibri"/>
            </a:endParaRPr>
          </a:p>
          <a:p>
            <a:pPr marL="0" lvl="0" indent="0" algn="l" rtl="0">
              <a:lnSpc>
                <a:spcPct val="115000"/>
              </a:lnSpc>
              <a:spcBef>
                <a:spcPts val="0"/>
              </a:spcBef>
              <a:spcAft>
                <a:spcPts val="1600"/>
              </a:spcAft>
              <a:buSzPts val="1800"/>
              <a:buNone/>
            </a:pPr>
            <a:r>
              <a:rPr lang="en-GB" sz="1500" b="1">
                <a:solidFill>
                  <a:srgbClr val="F3F3F3"/>
                </a:solidFill>
                <a:latin typeface="Calibri"/>
                <a:ea typeface="Calibri"/>
                <a:cs typeface="Calibri"/>
                <a:sym typeface="Calibri"/>
              </a:rPr>
              <a:t> </a:t>
            </a:r>
            <a:endParaRPr sz="2100"/>
          </a:p>
        </p:txBody>
      </p:sp>
      <p:sp>
        <p:nvSpPr>
          <p:cNvPr id="109" name="Google Shape;109;p9"/>
          <p:cNvSpPr txBox="1">
            <a:spLocks noGrp="1"/>
          </p:cNvSpPr>
          <p:nvPr>
            <p:ph type="body" idx="1"/>
          </p:nvPr>
        </p:nvSpPr>
        <p:spPr>
          <a:xfrm>
            <a:off x="5515600" y="1271844"/>
            <a:ext cx="29952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800"/>
              <a:buNone/>
            </a:pPr>
            <a:r>
              <a:rPr lang="en-GB" sz="3000" b="1">
                <a:solidFill>
                  <a:schemeClr val="accent1"/>
                </a:solidFill>
                <a:latin typeface="Amatic SC"/>
                <a:ea typeface="Amatic SC"/>
                <a:cs typeface="Amatic SC"/>
                <a:sym typeface="Amatic SC"/>
              </a:rPr>
              <a:t>2. Feminist motivation </a:t>
            </a:r>
            <a:endParaRPr sz="3000" b="1">
              <a:solidFill>
                <a:schemeClr val="accent1"/>
              </a:solidFill>
              <a:latin typeface="Amatic SC"/>
              <a:ea typeface="Amatic SC"/>
              <a:cs typeface="Amatic SC"/>
              <a:sym typeface="Amatic SC"/>
            </a:endParaRPr>
          </a:p>
          <a:p>
            <a:pPr marL="457200" lvl="0" indent="-228600" algn="just" rtl="0">
              <a:lnSpc>
                <a:spcPct val="115000"/>
              </a:lnSpc>
              <a:spcBef>
                <a:spcPts val="0"/>
              </a:spcBef>
              <a:spcAft>
                <a:spcPts val="0"/>
              </a:spcAft>
              <a:buSzPts val="1800"/>
              <a:buNone/>
            </a:pPr>
            <a:endParaRPr sz="1600">
              <a:solidFill>
                <a:srgbClr val="F3F3F3"/>
              </a:solidFill>
              <a:latin typeface="Calibri"/>
              <a:ea typeface="Calibri"/>
              <a:cs typeface="Calibri"/>
              <a:sym typeface="Calibri"/>
            </a:endParaRPr>
          </a:p>
          <a:p>
            <a:pPr marL="0" lvl="0" indent="0" algn="l" rtl="0">
              <a:lnSpc>
                <a:spcPct val="115000"/>
              </a:lnSpc>
              <a:spcBef>
                <a:spcPts val="0"/>
              </a:spcBef>
              <a:spcAft>
                <a:spcPts val="1600"/>
              </a:spcAft>
              <a:buSzPts val="1800"/>
              <a:buNone/>
            </a:pPr>
            <a:r>
              <a:rPr lang="en-GB" sz="1500" b="1">
                <a:solidFill>
                  <a:srgbClr val="F3F3F3"/>
                </a:solidFill>
                <a:latin typeface="Calibri"/>
                <a:ea typeface="Calibri"/>
                <a:cs typeface="Calibri"/>
                <a:sym typeface="Calibri"/>
              </a:rPr>
              <a:t> </a:t>
            </a:r>
            <a:endParaRPr sz="2100"/>
          </a:p>
        </p:txBody>
      </p:sp>
      <p:sp>
        <p:nvSpPr>
          <p:cNvPr id="110" name="Google Shape;110;p9"/>
          <p:cNvSpPr txBox="1">
            <a:spLocks noGrp="1"/>
          </p:cNvSpPr>
          <p:nvPr>
            <p:ph type="body" idx="1"/>
          </p:nvPr>
        </p:nvSpPr>
        <p:spPr>
          <a:xfrm>
            <a:off x="5214700" y="2285400"/>
            <a:ext cx="3296100" cy="572700"/>
          </a:xfrm>
          <a:prstGeom prst="rect">
            <a:avLst/>
          </a:prstGeom>
          <a:noFill/>
          <a:ln>
            <a:noFill/>
          </a:ln>
        </p:spPr>
        <p:txBody>
          <a:bodyPr spcFirstLastPara="1" wrap="square" lIns="91425" tIns="91425" rIns="91425" bIns="91425" anchor="t" anchorCtr="0">
            <a:noAutofit/>
          </a:bodyPr>
          <a:lstStyle/>
          <a:p>
            <a:pPr marL="457200" lvl="0" indent="-228600" algn="ctr" rtl="0">
              <a:lnSpc>
                <a:spcPct val="115000"/>
              </a:lnSpc>
              <a:spcBef>
                <a:spcPts val="0"/>
              </a:spcBef>
              <a:spcAft>
                <a:spcPts val="0"/>
              </a:spcAft>
              <a:buSzPts val="1800"/>
              <a:buNone/>
            </a:pPr>
            <a:r>
              <a:rPr lang="en-GB" sz="2000">
                <a:solidFill>
                  <a:srgbClr val="FFFFFF"/>
                </a:solidFill>
                <a:latin typeface="Calibri"/>
                <a:ea typeface="Calibri"/>
                <a:cs typeface="Calibri"/>
                <a:sym typeface="Calibri"/>
              </a:rPr>
              <a:t>societal upheavals influence women’s rights</a:t>
            </a:r>
            <a:endParaRPr sz="2000" b="1">
              <a:solidFill>
                <a:srgbClr val="FFFFFF"/>
              </a:solidFill>
              <a:latin typeface="Calibri"/>
              <a:ea typeface="Calibri"/>
              <a:cs typeface="Calibri"/>
              <a:sym typeface="Calibri"/>
            </a:endParaRPr>
          </a:p>
          <a:p>
            <a:pPr marL="457200" lvl="0" indent="-228600" algn="ctr" rtl="0">
              <a:lnSpc>
                <a:spcPct val="115000"/>
              </a:lnSpc>
              <a:spcBef>
                <a:spcPts val="0"/>
              </a:spcBef>
              <a:spcAft>
                <a:spcPts val="0"/>
              </a:spcAft>
              <a:buSzPts val="1800"/>
              <a:buNone/>
            </a:pPr>
            <a:endParaRPr sz="2000">
              <a:solidFill>
                <a:srgbClr val="FFFFFF"/>
              </a:solidFill>
              <a:latin typeface="Calibri"/>
              <a:ea typeface="Calibri"/>
              <a:cs typeface="Calibri"/>
              <a:sym typeface="Calibri"/>
            </a:endParaRPr>
          </a:p>
          <a:p>
            <a:pPr marL="0" lvl="0" indent="0" algn="ctr" rtl="0">
              <a:lnSpc>
                <a:spcPct val="115000"/>
              </a:lnSpc>
              <a:spcBef>
                <a:spcPts val="0"/>
              </a:spcBef>
              <a:spcAft>
                <a:spcPts val="1600"/>
              </a:spcAft>
              <a:buSzPts val="1800"/>
              <a:buNone/>
            </a:pPr>
            <a:r>
              <a:rPr lang="en-GB" sz="2000" b="1">
                <a:solidFill>
                  <a:srgbClr val="FFFFFF"/>
                </a:solidFill>
                <a:latin typeface="Calibri"/>
                <a:ea typeface="Calibri"/>
                <a:cs typeface="Calibri"/>
                <a:sym typeface="Calibri"/>
              </a:rPr>
              <a:t> </a:t>
            </a:r>
            <a:endParaRPr sz="2000">
              <a:solidFill>
                <a:srgbClr val="FFFFFF"/>
              </a:solidFill>
              <a:latin typeface="Calibri"/>
              <a:ea typeface="Calibri"/>
              <a:cs typeface="Calibri"/>
              <a:sym typeface="Calibri"/>
            </a:endParaRPr>
          </a:p>
        </p:txBody>
      </p:sp>
      <p:sp>
        <p:nvSpPr>
          <p:cNvPr id="111" name="Google Shape;111;p9"/>
          <p:cNvSpPr txBox="1"/>
          <p:nvPr/>
        </p:nvSpPr>
        <p:spPr>
          <a:xfrm>
            <a:off x="462600" y="2459950"/>
            <a:ext cx="3984900" cy="824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2000"/>
              <a:buFont typeface="Arial"/>
              <a:buNone/>
            </a:pPr>
            <a:r>
              <a:rPr lang="en-GB" sz="2000" b="0" i="0" u="none" strike="noStrike" cap="none">
                <a:solidFill>
                  <a:srgbClr val="FFFFFF"/>
                </a:solidFill>
                <a:latin typeface="Calibri"/>
                <a:ea typeface="Calibri"/>
                <a:cs typeface="Calibri"/>
                <a:sym typeface="Calibri"/>
              </a:rPr>
              <a:t>reported a rise of domestic abuse during lockdown </a:t>
            </a:r>
            <a:endParaRPr sz="2000" b="0" i="0" u="none" strike="noStrike" cap="none">
              <a:solidFill>
                <a:srgbClr val="FFFFFF"/>
              </a:solidFill>
              <a:latin typeface="Calibri"/>
              <a:ea typeface="Calibri"/>
              <a:cs typeface="Calibri"/>
              <a:sym typeface="Calibri"/>
            </a:endParaRPr>
          </a:p>
        </p:txBody>
      </p:sp>
      <p:pic>
        <p:nvPicPr>
          <p:cNvPr id="112" name="Google Shape;112;p9"/>
          <p:cNvPicPr preferRelativeResize="0"/>
          <p:nvPr/>
        </p:nvPicPr>
        <p:blipFill rotWithShape="1">
          <a:blip r:embed="rId3">
            <a:alphaModFix/>
          </a:blip>
          <a:srcRect/>
          <a:stretch/>
        </p:blipFill>
        <p:spPr>
          <a:xfrm rot="2700000">
            <a:off x="1756950" y="3458126"/>
            <a:ext cx="1396200" cy="1396200"/>
          </a:xfrm>
          <a:prstGeom prst="rect">
            <a:avLst/>
          </a:prstGeom>
          <a:noFill/>
          <a:ln>
            <a:noFill/>
          </a:ln>
        </p:spPr>
      </p:pic>
      <p:pic>
        <p:nvPicPr>
          <p:cNvPr id="113" name="Google Shape;113;p9" descr="Icon&#10;&#10;Description automatically generated"/>
          <p:cNvPicPr preferRelativeResize="0"/>
          <p:nvPr/>
        </p:nvPicPr>
        <p:blipFill rotWithShape="1">
          <a:blip r:embed="rId4">
            <a:alphaModFix/>
          </a:blip>
          <a:srcRect/>
          <a:stretch/>
        </p:blipFill>
        <p:spPr>
          <a:xfrm>
            <a:off x="6249521" y="3168963"/>
            <a:ext cx="1818715" cy="181871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1"/>
          <p:cNvSpPr txBox="1">
            <a:spLocks noGrp="1"/>
          </p:cNvSpPr>
          <p:nvPr>
            <p:ph type="title"/>
          </p:nvPr>
        </p:nvSpPr>
        <p:spPr>
          <a:xfrm>
            <a:off x="311700" y="25217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GB" sz="4000" b="1">
                <a:latin typeface="Amatic SC"/>
                <a:ea typeface="Amatic SC"/>
                <a:cs typeface="Amatic SC"/>
                <a:sym typeface="Amatic SC"/>
              </a:rPr>
              <a:t>Covid-19 and drug offences </a:t>
            </a:r>
            <a:endParaRPr sz="4000" b="1">
              <a:latin typeface="Amatic SC"/>
              <a:ea typeface="Amatic SC"/>
              <a:cs typeface="Amatic SC"/>
              <a:sym typeface="Amatic SC"/>
            </a:endParaRPr>
          </a:p>
        </p:txBody>
      </p:sp>
      <p:sp>
        <p:nvSpPr>
          <p:cNvPr id="127" name="Google Shape;127;p11"/>
          <p:cNvSpPr txBox="1">
            <a:spLocks noGrp="1"/>
          </p:cNvSpPr>
          <p:nvPr>
            <p:ph type="body" idx="1"/>
          </p:nvPr>
        </p:nvSpPr>
        <p:spPr>
          <a:xfrm>
            <a:off x="311700" y="1255800"/>
            <a:ext cx="6158256" cy="38877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Drug use on the rise for 10 years</a:t>
            </a:r>
            <a:endParaRPr sz="2000">
              <a:solidFill>
                <a:srgbClr val="EFEFEF"/>
              </a:solidFill>
              <a:latin typeface="Calibri"/>
              <a:ea typeface="Calibri"/>
              <a:cs typeface="Calibri"/>
              <a:sym typeface="Calibri"/>
            </a:endParaRPr>
          </a:p>
          <a:p>
            <a:pPr marL="457200" lvl="0"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COVID impacts unemployment which in turn increases drug use</a:t>
            </a:r>
            <a:endParaRPr sz="2000">
              <a:solidFill>
                <a:srgbClr val="EFEFEF"/>
              </a:solidFill>
              <a:latin typeface="Calibri"/>
              <a:ea typeface="Calibri"/>
              <a:cs typeface="Calibri"/>
              <a:sym typeface="Calibri"/>
            </a:endParaRPr>
          </a:p>
          <a:p>
            <a:pPr marL="0" lvl="0" indent="0" algn="l" rtl="0">
              <a:lnSpc>
                <a:spcPct val="115000"/>
              </a:lnSpc>
              <a:spcBef>
                <a:spcPts val="0"/>
              </a:spcBef>
              <a:spcAft>
                <a:spcPts val="0"/>
              </a:spcAft>
              <a:buSzPts val="1800"/>
              <a:buNone/>
            </a:pPr>
            <a:endParaRPr sz="2000" b="1">
              <a:solidFill>
                <a:srgbClr val="EFEFEF"/>
              </a:solidFill>
              <a:latin typeface="Calibri"/>
              <a:ea typeface="Calibri"/>
              <a:cs typeface="Calibri"/>
              <a:sym typeface="Calibri"/>
            </a:endParaRPr>
          </a:p>
          <a:p>
            <a:pPr marL="457200" lvl="0" indent="-228600" algn="l" rtl="0">
              <a:lnSpc>
                <a:spcPct val="115000"/>
              </a:lnSpc>
              <a:spcBef>
                <a:spcPts val="0"/>
              </a:spcBef>
              <a:spcAft>
                <a:spcPts val="0"/>
              </a:spcAft>
              <a:buClr>
                <a:srgbClr val="EFEFEF"/>
              </a:buClr>
              <a:buSzPts val="2000"/>
              <a:buFont typeface="Calibri"/>
              <a:buNone/>
            </a:pPr>
            <a:endParaRPr sz="2000">
              <a:solidFill>
                <a:srgbClr val="EFEFEF"/>
              </a:solidFill>
              <a:latin typeface="Calibri"/>
              <a:ea typeface="Calibri"/>
              <a:cs typeface="Calibri"/>
              <a:sym typeface="Calibri"/>
            </a:endParaRPr>
          </a:p>
          <a:p>
            <a:pPr marL="457200" lvl="0"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Decreasing in the UK for the past 5 years</a:t>
            </a:r>
            <a:endParaRPr sz="2000">
              <a:solidFill>
                <a:srgbClr val="EFEFEF"/>
              </a:solidFill>
              <a:latin typeface="Calibri"/>
              <a:ea typeface="Calibri"/>
              <a:cs typeface="Calibri"/>
              <a:sym typeface="Calibri"/>
            </a:endParaRPr>
          </a:p>
          <a:p>
            <a:pPr marL="457200" lvl="0" indent="-355600" algn="l" rtl="0">
              <a:lnSpc>
                <a:spcPct val="115000"/>
              </a:lnSpc>
              <a:spcBef>
                <a:spcPts val="0"/>
              </a:spcBef>
              <a:spcAft>
                <a:spcPts val="0"/>
              </a:spcAft>
              <a:buClr>
                <a:srgbClr val="EFEFEF"/>
              </a:buClr>
              <a:buSzPts val="2000"/>
              <a:buFont typeface="Calibri"/>
              <a:buChar char="●"/>
            </a:pPr>
            <a:r>
              <a:rPr lang="en-GB" sz="2000">
                <a:solidFill>
                  <a:srgbClr val="EFEFEF"/>
                </a:solidFill>
                <a:latin typeface="Calibri"/>
                <a:ea typeface="Calibri"/>
                <a:cs typeface="Calibri"/>
                <a:sym typeface="Calibri"/>
              </a:rPr>
              <a:t>Augmentation only in small towns (≠ London)</a:t>
            </a:r>
            <a:endParaRPr/>
          </a:p>
          <a:p>
            <a:pPr marL="457200" lvl="0" indent="-228600" algn="l" rtl="0">
              <a:lnSpc>
                <a:spcPct val="115000"/>
              </a:lnSpc>
              <a:spcBef>
                <a:spcPts val="0"/>
              </a:spcBef>
              <a:spcAft>
                <a:spcPts val="0"/>
              </a:spcAft>
              <a:buClr>
                <a:srgbClr val="EFEFEF"/>
              </a:buClr>
              <a:buSzPts val="2000"/>
              <a:buFont typeface="Calibri"/>
              <a:buNone/>
            </a:pPr>
            <a:endParaRPr sz="2000">
              <a:solidFill>
                <a:srgbClr val="EFEFEF"/>
              </a:solidFill>
              <a:latin typeface="Calibri"/>
              <a:ea typeface="Calibri"/>
              <a:cs typeface="Calibri"/>
              <a:sym typeface="Calibri"/>
            </a:endParaRPr>
          </a:p>
          <a:p>
            <a:pPr marL="0" lvl="0" indent="0" algn="l" rtl="0">
              <a:lnSpc>
                <a:spcPct val="115000"/>
              </a:lnSpc>
              <a:spcBef>
                <a:spcPts val="0"/>
              </a:spcBef>
              <a:spcAft>
                <a:spcPts val="0"/>
              </a:spcAft>
              <a:buSzPts val="1800"/>
              <a:buNone/>
            </a:pPr>
            <a:r>
              <a:rPr lang="en-GB" sz="2000">
                <a:solidFill>
                  <a:srgbClr val="EFEFEF"/>
                </a:solidFill>
                <a:latin typeface="Calibri"/>
                <a:ea typeface="Calibri"/>
                <a:cs typeface="Calibri"/>
                <a:sym typeface="Calibri"/>
              </a:rPr>
              <a:t>→ This makes the variable a shifting point for crime</a:t>
            </a:r>
            <a:endParaRPr sz="2000">
              <a:solidFill>
                <a:srgbClr val="EFEFEF"/>
              </a:solidFill>
              <a:latin typeface="Calibri"/>
              <a:ea typeface="Calibri"/>
              <a:cs typeface="Calibri"/>
              <a:sym typeface="Calibri"/>
            </a:endParaRPr>
          </a:p>
          <a:p>
            <a:pPr marL="0" lvl="0" indent="0" algn="l" rtl="0">
              <a:lnSpc>
                <a:spcPct val="115000"/>
              </a:lnSpc>
              <a:spcBef>
                <a:spcPts val="0"/>
              </a:spcBef>
              <a:spcAft>
                <a:spcPts val="0"/>
              </a:spcAft>
              <a:buSzPts val="1800"/>
              <a:buNone/>
            </a:pPr>
            <a:endParaRPr sz="2000">
              <a:latin typeface="Calibri"/>
              <a:ea typeface="Calibri"/>
              <a:cs typeface="Calibri"/>
              <a:sym typeface="Calibri"/>
            </a:endParaRPr>
          </a:p>
          <a:p>
            <a:pPr marL="0" lvl="0" indent="0" algn="l" rtl="0">
              <a:lnSpc>
                <a:spcPct val="115000"/>
              </a:lnSpc>
              <a:spcBef>
                <a:spcPts val="0"/>
              </a:spcBef>
              <a:spcAft>
                <a:spcPts val="0"/>
              </a:spcAft>
              <a:buSzPts val="1800"/>
              <a:buNone/>
            </a:pPr>
            <a:endParaRPr sz="2000">
              <a:latin typeface="Calibri"/>
              <a:ea typeface="Calibri"/>
              <a:cs typeface="Calibri"/>
              <a:sym typeface="Calibri"/>
            </a:endParaRPr>
          </a:p>
        </p:txBody>
      </p:sp>
      <p:pic>
        <p:nvPicPr>
          <p:cNvPr id="128" name="Google Shape;128;p11" descr="Icon&#10;&#10;Description automatically generated"/>
          <p:cNvPicPr preferRelativeResize="0"/>
          <p:nvPr/>
        </p:nvPicPr>
        <p:blipFill rotWithShape="1">
          <a:blip r:embed="rId3">
            <a:alphaModFix/>
          </a:blip>
          <a:srcRect/>
          <a:stretch/>
        </p:blipFill>
        <p:spPr>
          <a:xfrm>
            <a:off x="6614202" y="2999714"/>
            <a:ext cx="1823997" cy="1823997"/>
          </a:xfrm>
          <a:prstGeom prst="rect">
            <a:avLst/>
          </a:prstGeom>
          <a:noFill/>
          <a:ln>
            <a:noFill/>
          </a:ln>
        </p:spPr>
      </p:pic>
      <p:pic>
        <p:nvPicPr>
          <p:cNvPr id="129" name="Google Shape;129;p11" descr="Icon&#10;&#10;Description automatically generated"/>
          <p:cNvPicPr preferRelativeResize="0"/>
          <p:nvPr/>
        </p:nvPicPr>
        <p:blipFill rotWithShape="1">
          <a:blip r:embed="rId4">
            <a:alphaModFix/>
          </a:blip>
          <a:srcRect/>
          <a:stretch/>
        </p:blipFill>
        <p:spPr>
          <a:xfrm>
            <a:off x="6614201" y="848117"/>
            <a:ext cx="1823997" cy="1823997"/>
          </a:xfrm>
          <a:prstGeom prst="rect">
            <a:avLst/>
          </a:prstGeom>
          <a:noFill/>
          <a:ln>
            <a:noFill/>
          </a:ln>
        </p:spPr>
      </p:pic>
      <p:cxnSp>
        <p:nvCxnSpPr>
          <p:cNvPr id="130" name="Google Shape;130;p11"/>
          <p:cNvCxnSpPr/>
          <p:nvPr/>
        </p:nvCxnSpPr>
        <p:spPr>
          <a:xfrm>
            <a:off x="476410" y="2654816"/>
            <a:ext cx="5386508" cy="17298"/>
          </a:xfrm>
          <a:prstGeom prst="straightConnector1">
            <a:avLst/>
          </a:prstGeom>
          <a:noFill/>
          <a:ln w="9525" cap="flat" cmpd="sng">
            <a:solidFill>
              <a:srgbClr val="F9F9F9"/>
            </a:solidFill>
            <a:prstDash val="solid"/>
            <a:round/>
            <a:headEnd type="none" w="sm" len="sm"/>
            <a:tailEnd type="none" w="sm" len="sm"/>
          </a:ln>
        </p:spPr>
      </p:cxn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TotalTime>
  <Words>1112</Words>
  <Application>Microsoft Macintosh PowerPoint</Application>
  <PresentationFormat>Affichage à l'écran (16:9)</PresentationFormat>
  <Paragraphs>138</Paragraphs>
  <Slides>15</Slides>
  <Notes>15</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15</vt:i4>
      </vt:variant>
    </vt:vector>
  </HeadingPairs>
  <TitlesOfParts>
    <vt:vector size="22" baseType="lpstr">
      <vt:lpstr>Times New Roman</vt:lpstr>
      <vt:lpstr>Calibri</vt:lpstr>
      <vt:lpstr>Arial</vt:lpstr>
      <vt:lpstr>Nunito</vt:lpstr>
      <vt:lpstr>Amatic SC</vt:lpstr>
      <vt:lpstr>Average</vt:lpstr>
      <vt:lpstr>Simple Dark</vt:lpstr>
      <vt:lpstr>Présentation PowerPoint</vt:lpstr>
      <vt:lpstr>Présentation PowerPoint</vt:lpstr>
      <vt:lpstr>Meet our team </vt:lpstr>
      <vt:lpstr>Our research question: “How did burglary, sexual offences and drug offences change after the outbreak of covid19 in London?” </vt:lpstr>
      <vt:lpstr>Context </vt:lpstr>
      <vt:lpstr>Motivation of this study </vt:lpstr>
      <vt:lpstr>Covid-19 and burglary </vt:lpstr>
      <vt:lpstr>why sexual offences?</vt:lpstr>
      <vt:lpstr>Covid-19 and drug offences </vt:lpstr>
      <vt:lpstr>Data sources </vt:lpstr>
      <vt:lpstr>Methods of analysing our data </vt:lpstr>
      <vt:lpstr>Data visualization </vt:lpstr>
      <vt:lpstr>limitations</vt:lpstr>
      <vt:lpstr>Sneak Peek of our website...</vt:lpstr>
      <vt:lpstr>Bibliography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Lestra, Tiphaine</cp:lastModifiedBy>
  <cp:revision>6</cp:revision>
  <dcterms:modified xsi:type="dcterms:W3CDTF">2020-11-16T09:23:47Z</dcterms:modified>
</cp:coreProperties>
</file>